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64" r:id="rId3"/>
  </p:sldMasterIdLst>
  <p:notesMasterIdLst>
    <p:notesMasterId r:id="rId46"/>
  </p:notesMasterIdLst>
  <p:handoutMasterIdLst>
    <p:handoutMasterId r:id="rId47"/>
  </p:handoutMasterIdLst>
  <p:sldIdLst>
    <p:sldId id="256" r:id="rId4"/>
    <p:sldId id="447" r:id="rId5"/>
    <p:sldId id="260" r:id="rId6"/>
    <p:sldId id="448" r:id="rId7"/>
    <p:sldId id="359" r:id="rId8"/>
    <p:sldId id="387" r:id="rId9"/>
    <p:sldId id="388" r:id="rId10"/>
    <p:sldId id="366" r:id="rId11"/>
    <p:sldId id="316" r:id="rId12"/>
    <p:sldId id="318" r:id="rId13"/>
    <p:sldId id="317" r:id="rId14"/>
    <p:sldId id="323" r:id="rId15"/>
    <p:sldId id="322" r:id="rId16"/>
    <p:sldId id="325" r:id="rId17"/>
    <p:sldId id="369" r:id="rId18"/>
    <p:sldId id="370" r:id="rId19"/>
    <p:sldId id="371" r:id="rId20"/>
    <p:sldId id="372" r:id="rId21"/>
    <p:sldId id="373" r:id="rId22"/>
    <p:sldId id="375" r:id="rId23"/>
    <p:sldId id="324" r:id="rId24"/>
    <p:sldId id="331" r:id="rId25"/>
    <p:sldId id="320" r:id="rId26"/>
    <p:sldId id="321" r:id="rId27"/>
    <p:sldId id="376" r:id="rId28"/>
    <p:sldId id="332" r:id="rId29"/>
    <p:sldId id="378" r:id="rId30"/>
    <p:sldId id="330" r:id="rId31"/>
    <p:sldId id="380" r:id="rId32"/>
    <p:sldId id="334" r:id="rId33"/>
    <p:sldId id="335" r:id="rId34"/>
    <p:sldId id="361" r:id="rId35"/>
    <p:sldId id="362" r:id="rId36"/>
    <p:sldId id="389" r:id="rId37"/>
    <p:sldId id="374" r:id="rId38"/>
    <p:sldId id="390" r:id="rId39"/>
    <p:sldId id="363" r:id="rId40"/>
    <p:sldId id="364" r:id="rId41"/>
    <p:sldId id="391" r:id="rId42"/>
    <p:sldId id="276" r:id="rId43"/>
    <p:sldId id="449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EF942F"/>
    <a:srgbClr val="FF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0448" autoAdjust="0"/>
  </p:normalViewPr>
  <p:slideViewPr>
    <p:cSldViewPr snapToGrid="0">
      <p:cViewPr varScale="1">
        <p:scale>
          <a:sx n="69" d="100"/>
          <a:sy n="69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50263-9721-43EF-AC38-28F6115BDD45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CC633-313E-4664-B570-E52027BA9E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90F4D-45E3-4E16-A568-54C3CC6D5229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2286-4AA4-4E55-98B6-FFAF34B74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65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1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2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4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6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9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7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4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4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9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my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gwaltownie</a:t>
            </a:r>
            <a:r>
              <a:rPr lang="en-GB" dirty="0"/>
              <a:t> </a:t>
            </a:r>
            <a:r>
              <a:rPr lang="en-GB" dirty="0" err="1"/>
              <a:t>niezaczac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64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0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17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03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7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</a:t>
            </a:r>
            <a:r>
              <a:rPr lang="en-GB" dirty="0" err="1"/>
              <a:t>analize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to </a:t>
            </a:r>
            <a:r>
              <a:rPr lang="en-GB" dirty="0" err="1"/>
              <a:t>założylismy</a:t>
            </a:r>
            <a:r>
              <a:rPr lang="en-GB" dirty="0"/>
              <a:t> ze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uzywac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Sparka</a:t>
            </a:r>
            <a:r>
              <a:rPr lang="en-GB" dirty="0"/>
              <a:t> (</a:t>
            </a:r>
            <a:r>
              <a:rPr lang="en-GB" dirty="0" err="1"/>
              <a:t>ktory</a:t>
            </a:r>
            <a:r>
              <a:rPr lang="en-GB" dirty="0"/>
              <a:t> jest </a:t>
            </a:r>
            <a:r>
              <a:rPr lang="en-GB" dirty="0" err="1"/>
              <a:t>najbardziej</a:t>
            </a:r>
            <a:r>
              <a:rPr lang="en-GB" dirty="0"/>
              <a:t>  </a:t>
            </a:r>
            <a:r>
              <a:rPr lang="en-GB" dirty="0" err="1"/>
              <a:t>popularnym</a:t>
            </a:r>
            <a:r>
              <a:rPr lang="en-GB" dirty="0"/>
              <a:t> </a:t>
            </a:r>
            <a:r>
              <a:rPr lang="en-GB" dirty="0" err="1"/>
              <a:t>frameworkiem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duzych</a:t>
            </a:r>
            <a:r>
              <a:rPr lang="en-GB" dirty="0"/>
              <a:t> </a:t>
            </a:r>
            <a:r>
              <a:rPr lang="en-GB" dirty="0" err="1"/>
              <a:t>zbiorow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)</a:t>
            </a:r>
          </a:p>
          <a:p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I azure data lake </a:t>
            </a:r>
            <a:r>
              <a:rPr lang="en-GB" dirty="0" err="1"/>
              <a:t>analyctis</a:t>
            </a:r>
            <a:endParaRPr lang="en-GB" dirty="0"/>
          </a:p>
          <a:p>
            <a:r>
              <a:rPr lang="en-GB" dirty="0"/>
              <a:t>Spark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platformie</a:t>
            </a:r>
            <a:r>
              <a:rPr lang="en-GB" dirty="0"/>
              <a:t> azure jest </a:t>
            </a:r>
            <a:r>
              <a:rPr lang="en-GB" dirty="0" err="1"/>
              <a:t>dostepny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jedna</a:t>
            </a:r>
            <a:r>
              <a:rPr lang="en-GB" dirty="0"/>
              <a:t> z </a:t>
            </a:r>
            <a:r>
              <a:rPr lang="en-GB" dirty="0" err="1"/>
              <a:t>uslug</a:t>
            </a:r>
            <a:r>
              <a:rPr lang="en-GB" dirty="0"/>
              <a:t> </a:t>
            </a:r>
            <a:r>
              <a:rPr lang="en-GB" dirty="0" err="1"/>
              <a:t>dostepnych</a:t>
            </a:r>
            <a:r>
              <a:rPr lang="en-GB" dirty="0"/>
              <a:t> w </a:t>
            </a:r>
            <a:r>
              <a:rPr lang="en-GB" dirty="0" err="1"/>
              <a:t>ramach</a:t>
            </a:r>
            <a:r>
              <a:rPr lang="en-GB" dirty="0"/>
              <a:t> Azure </a:t>
            </a:r>
            <a:r>
              <a:rPr lang="en-GB" dirty="0" err="1"/>
              <a:t>Hdinsight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Azure Databricks </a:t>
            </a:r>
          </a:p>
          <a:p>
            <a:r>
              <a:rPr lang="en-GB" dirty="0"/>
              <a:t>(Na </a:t>
            </a:r>
            <a:r>
              <a:rPr lang="en-GB" dirty="0" err="1"/>
              <a:t>obecnym</a:t>
            </a:r>
            <a:r>
              <a:rPr lang="en-GB" dirty="0"/>
              <a:t> </a:t>
            </a:r>
            <a:r>
              <a:rPr lang="en-GB" dirty="0" err="1"/>
              <a:t>etapie</a:t>
            </a:r>
            <a:r>
              <a:rPr lang="en-GB" dirty="0"/>
              <a:t> </a:t>
            </a:r>
            <a:r>
              <a:rPr lang="en-GB" dirty="0" err="1"/>
              <a:t>naszego</a:t>
            </a:r>
            <a:r>
              <a:rPr lang="en-GB" dirty="0"/>
              <a:t> </a:t>
            </a:r>
            <a:r>
              <a:rPr lang="en-GB" dirty="0" err="1"/>
              <a:t>projektu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zdecydowalismy</a:t>
            </a:r>
            <a:r>
              <a:rPr lang="en-GB" dirty="0"/>
              <a:t> </a:t>
            </a:r>
            <a:r>
              <a:rPr lang="en-GB" dirty="0" err="1"/>
              <a:t>jeszcze</a:t>
            </a:r>
            <a:r>
              <a:rPr lang="en-GB" dirty="0"/>
              <a:t> </a:t>
            </a:r>
            <a:r>
              <a:rPr lang="en-GB" dirty="0" err="1"/>
              <a:t>czego</a:t>
            </a:r>
            <a:r>
              <a:rPr lang="en-GB" dirty="0"/>
              <a:t> </a:t>
            </a:r>
            <a:r>
              <a:rPr lang="en-GB" dirty="0" err="1"/>
              <a:t>bedziemy</a:t>
            </a:r>
            <a:r>
              <a:rPr lang="en-GB" dirty="0"/>
              <a:t> </a:t>
            </a:r>
            <a:r>
              <a:rPr lang="en-GB" dirty="0" err="1"/>
              <a:t>uzwac</a:t>
            </a:r>
            <a:r>
              <a:rPr lang="en-GB" dirty="0"/>
              <a:t> </a:t>
            </a:r>
            <a:r>
              <a:rPr lang="en-GB" dirty="0" err="1"/>
              <a:t>jesli</a:t>
            </a:r>
            <a:r>
              <a:rPr lang="en-GB" dirty="0"/>
              <a:t> </a:t>
            </a:r>
            <a:r>
              <a:rPr lang="en-GB" dirty="0" err="1"/>
              <a:t>chodzi</a:t>
            </a:r>
            <a:r>
              <a:rPr lang="en-GB" dirty="0"/>
              <a:t> o Spark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65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02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77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3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1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my </a:t>
            </a:r>
            <a:r>
              <a:rPr lang="en-GB" dirty="0" err="1"/>
              <a:t>zeby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gwaltownie</a:t>
            </a:r>
            <a:r>
              <a:rPr lang="en-GB" dirty="0"/>
              <a:t> </a:t>
            </a:r>
            <a:r>
              <a:rPr lang="en-GB" dirty="0" err="1"/>
              <a:t>niezaczac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Pierwszy</a:t>
            </a:r>
            <a:r>
              <a:rPr lang="en-GB" dirty="0"/>
              <a:t> </a:t>
            </a:r>
            <a:r>
              <a:rPr lang="en-GB" dirty="0" err="1"/>
              <a:t>pomysl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nasz</a:t>
            </a:r>
            <a:r>
              <a:rPr lang="en-GB" dirty="0"/>
              <a:t> project </a:t>
            </a:r>
            <a:r>
              <a:rPr lang="en-GB" dirty="0" err="1"/>
              <a:t>pokrywa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z </a:t>
            </a:r>
            <a:r>
              <a:rPr lang="en-GB" dirty="0" err="1"/>
              <a:t>koncepcja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oparta</a:t>
            </a:r>
            <a:r>
              <a:rPr lang="en-GB" dirty="0"/>
              <a:t> o Data Lake </a:t>
            </a:r>
            <a:r>
              <a:rPr lang="en-GB" dirty="0" err="1"/>
              <a:t>czy</a:t>
            </a:r>
            <a:r>
              <a:rPr lang="en-GB" dirty="0"/>
              <a:t> </a:t>
            </a:r>
          </a:p>
          <a:p>
            <a:r>
              <a:rPr lang="en-GB" dirty="0" err="1"/>
              <a:t>Najpierw</a:t>
            </a:r>
            <a:r>
              <a:rPr lang="en-GB" dirty="0"/>
              <a:t> </a:t>
            </a:r>
            <a:r>
              <a:rPr lang="en-GB" dirty="0" err="1"/>
              <a:t>pobiaramy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z </a:t>
            </a:r>
            <a:r>
              <a:rPr lang="en-GB" dirty="0" err="1"/>
              <a:t>bazy</a:t>
            </a:r>
            <a:r>
              <a:rPr lang="en-GB" dirty="0"/>
              <a:t> Oracle ze </a:t>
            </a:r>
            <a:r>
              <a:rPr lang="en-GB" dirty="0" err="1"/>
              <a:t>srodowiska</a:t>
            </a:r>
            <a:r>
              <a:rPr lang="en-GB" dirty="0"/>
              <a:t> </a:t>
            </a:r>
            <a:r>
              <a:rPr lang="en-GB" dirty="0" err="1"/>
              <a:t>lokalnego</a:t>
            </a:r>
            <a:r>
              <a:rPr lang="en-GB" dirty="0"/>
              <a:t>,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zapisujemy</a:t>
            </a:r>
            <a:r>
              <a:rPr lang="en-GB" dirty="0"/>
              <a:t> w </a:t>
            </a:r>
            <a:r>
              <a:rPr lang="en-GB" dirty="0" err="1"/>
              <a:t>chmurze</a:t>
            </a:r>
            <a:r>
              <a:rPr lang="en-GB" dirty="0"/>
              <a:t> w </a:t>
            </a:r>
            <a:r>
              <a:rPr lang="en-GB" dirty="0" err="1"/>
              <a:t>naszym</a:t>
            </a:r>
            <a:r>
              <a:rPr lang="en-GB" dirty="0"/>
              <a:t> </a:t>
            </a:r>
            <a:r>
              <a:rPr lang="en-GB" dirty="0" err="1"/>
              <a:t>przypadku</a:t>
            </a:r>
            <a:r>
              <a:rPr lang="en-GB" dirty="0"/>
              <a:t> to </a:t>
            </a:r>
            <a:r>
              <a:rPr lang="en-GB" dirty="0" err="1"/>
              <a:t>chmura</a:t>
            </a:r>
            <a:r>
              <a:rPr lang="en-GB" dirty="0"/>
              <a:t> Azure </a:t>
            </a:r>
          </a:p>
          <a:p>
            <a:r>
              <a:rPr lang="en-GB" dirty="0"/>
              <a:t>, </a:t>
            </a:r>
            <a:r>
              <a:rPr lang="en-GB" dirty="0" err="1"/>
              <a:t>nastepnie</a:t>
            </a:r>
            <a:r>
              <a:rPr lang="en-GB" dirty="0"/>
              <a:t> </a:t>
            </a:r>
            <a:r>
              <a:rPr lang="en-GB" dirty="0" err="1"/>
              <a:t>jakism</a:t>
            </a:r>
            <a:r>
              <a:rPr lang="en-GB" dirty="0"/>
              <a:t> </a:t>
            </a:r>
            <a:r>
              <a:rPr lang="en-GB" dirty="0" err="1"/>
              <a:t>narzedziami</a:t>
            </a:r>
            <a:r>
              <a:rPr lang="en-GB" dirty="0"/>
              <a:t> z </a:t>
            </a:r>
            <a:r>
              <a:rPr lang="en-GB" dirty="0" err="1"/>
              <a:t>ekosystemu</a:t>
            </a:r>
            <a:r>
              <a:rPr lang="en-GB" dirty="0"/>
              <a:t> Hadoop, </a:t>
            </a:r>
            <a:r>
              <a:rPr lang="en-GB" dirty="0" err="1"/>
              <a:t>ktorych</a:t>
            </a:r>
            <a:r>
              <a:rPr lang="en-GB" dirty="0"/>
              <a:t> jest </a:t>
            </a:r>
            <a:r>
              <a:rPr lang="en-GB" dirty="0" err="1"/>
              <a:t>calkiem</a:t>
            </a:r>
            <a:r>
              <a:rPr lang="en-GB" dirty="0"/>
              <a:t> </a:t>
            </a:r>
            <a:r>
              <a:rPr lang="en-GB" dirty="0" err="1"/>
              <a:t>sporo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</a:t>
            </a:r>
            <a:r>
              <a:rPr lang="en-GB" dirty="0" err="1"/>
              <a:t>wykorzystaniem</a:t>
            </a:r>
            <a:r>
              <a:rPr lang="en-GB" dirty="0"/>
              <a:t> </a:t>
            </a:r>
            <a:r>
              <a:rPr lang="en-GB" dirty="0" err="1"/>
              <a:t>jezyka</a:t>
            </a:r>
            <a:r>
              <a:rPr lang="en-GB" dirty="0"/>
              <a:t> Python </a:t>
            </a:r>
            <a:r>
              <a:rPr lang="en-GB" dirty="0" err="1"/>
              <a:t>budujemy</a:t>
            </a:r>
            <a:r>
              <a:rPr lang="en-GB" dirty="0"/>
              <a:t> </a:t>
            </a:r>
            <a:r>
              <a:rPr lang="en-GB" dirty="0" err="1"/>
              <a:t>procesy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r>
              <a:rPr lang="en-GB" dirty="0"/>
              <a:t>Dane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uzytownika</a:t>
            </a:r>
            <a:r>
              <a:rPr lang="en-GB" dirty="0"/>
              <a:t> </a:t>
            </a:r>
            <a:r>
              <a:rPr lang="en-GB" dirty="0" err="1"/>
              <a:t>koncwego</a:t>
            </a:r>
            <a:r>
              <a:rPr lang="en-GB" dirty="0"/>
              <a:t> </a:t>
            </a:r>
            <a:r>
              <a:rPr lang="en-GB" dirty="0" err="1"/>
              <a:t>beda</a:t>
            </a:r>
            <a:r>
              <a:rPr lang="en-GB" dirty="0"/>
              <a:t> </a:t>
            </a:r>
            <a:r>
              <a:rPr lang="en-GB" dirty="0" err="1"/>
              <a:t>dostepe</a:t>
            </a:r>
            <a:r>
              <a:rPr lang="en-GB" dirty="0"/>
              <a:t> za </a:t>
            </a:r>
            <a:r>
              <a:rPr lang="en-GB" dirty="0" err="1"/>
              <a:t>pomoca</a:t>
            </a:r>
            <a:r>
              <a:rPr lang="en-GB" dirty="0"/>
              <a:t> </a:t>
            </a:r>
            <a:r>
              <a:rPr lang="en-GB" dirty="0" err="1"/>
              <a:t>dedykowanej</a:t>
            </a:r>
            <a:r>
              <a:rPr lang="en-GB" dirty="0"/>
              <a:t> </a:t>
            </a:r>
            <a:r>
              <a:rPr lang="en-GB" dirty="0" err="1"/>
              <a:t>aplkacji</a:t>
            </a:r>
            <a:r>
              <a:rPr lang="en-GB" dirty="0"/>
              <a:t> </a:t>
            </a:r>
            <a:r>
              <a:rPr lang="en-GB" dirty="0" err="1"/>
              <a:t>stworzonej</a:t>
            </a:r>
            <a:r>
              <a:rPr lang="en-GB" dirty="0"/>
              <a:t> o </a:t>
            </a:r>
            <a:r>
              <a:rPr lang="en-GB" dirty="0" err="1"/>
              <a:t>oparciu</a:t>
            </a:r>
            <a:r>
              <a:rPr lang="en-GB" dirty="0"/>
              <a:t> o </a:t>
            </a:r>
            <a:r>
              <a:rPr lang="en-GB" dirty="0" err="1"/>
              <a:t>.Net</a:t>
            </a:r>
            <a:r>
              <a:rPr lang="en-GB" dirty="0"/>
              <a:t> Core (backend system) </a:t>
            </a:r>
            <a:r>
              <a:rPr lang="en-GB" dirty="0" err="1"/>
              <a:t>oraz</a:t>
            </a:r>
            <a:r>
              <a:rPr lang="en-GB" dirty="0"/>
              <a:t> React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6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managed service to support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orchestration of data movement and transformation</a:t>
            </a:r>
          </a:p>
          <a:p>
            <a:r>
              <a:rPr lang="en-US" dirty="0"/>
              <a:t>Connect to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relational or non-relational data that is on-premises or in the cloud</a:t>
            </a:r>
          </a:p>
          <a:p>
            <a:r>
              <a:rPr lang="en-US" dirty="0"/>
              <a:t>Allows monitor and manage data processing pipelines</a:t>
            </a:r>
          </a:p>
          <a:p>
            <a:r>
              <a:rPr lang="en-GB" dirty="0"/>
              <a:t>Version 1 and 2 (+SSIS)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Activities</a:t>
            </a:r>
          </a:p>
          <a:p>
            <a:pPr lvl="1"/>
            <a:r>
              <a:rPr lang="en-US" dirty="0"/>
              <a:t>Actions you perform on your data</a:t>
            </a:r>
          </a:p>
          <a:p>
            <a:pPr lvl="1"/>
            <a:r>
              <a:rPr lang="en-US" dirty="0"/>
              <a:t>Inputs turned into outputs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Pipelines</a:t>
            </a:r>
          </a:p>
          <a:p>
            <a:pPr lvl="1"/>
            <a:r>
              <a:rPr lang="en-US" dirty="0"/>
              <a:t>Logical grouping of activities for group operations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Data sets</a:t>
            </a:r>
          </a:p>
          <a:p>
            <a:pPr lvl="1"/>
            <a:r>
              <a:rPr lang="en-US" dirty="0"/>
              <a:t>A named reference/pointer to data you want to use as an input or output of an activity</a:t>
            </a:r>
          </a:p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Linked services</a:t>
            </a:r>
          </a:p>
          <a:p>
            <a:pPr lvl="1"/>
            <a:r>
              <a:rPr lang="en-US" dirty="0"/>
              <a:t>Connection of data factories to the resources and services you want to use</a:t>
            </a:r>
          </a:p>
          <a:p>
            <a:pPr lvl="1"/>
            <a:r>
              <a:rPr lang="en-US" dirty="0"/>
              <a:t>Connection of data stores like Azure storage and</a:t>
            </a:r>
            <a:br>
              <a:rPr lang="en-US" dirty="0"/>
            </a:br>
            <a:r>
              <a:rPr lang="en-US" dirty="0"/>
              <a:t>on-premises SQL Server</a:t>
            </a:r>
          </a:p>
          <a:p>
            <a:pPr lvl="1"/>
            <a:r>
              <a:rPr lang="en-US" dirty="0"/>
              <a:t>Connection of compute services like Azure Machine Learning, Azure HDInsight, and Azure Batch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2286-4AA4-4E55-98B6-FFAF34B74A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C663B-D5C9-40A9-AFE1-CEBCAD93A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2292" y="1699129"/>
            <a:ext cx="6564635" cy="17298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PRESENTATION TITLE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9FD033-0A64-42AE-A49D-D8C613FD25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2292" y="3638765"/>
            <a:ext cx="6564635" cy="10475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spc="300">
                <a:latin typeface="Bahnschrift SemiBold" panose="020B0502040204020203" pitchFamily="34" charset="0"/>
              </a:defRPr>
            </a:lvl1pPr>
          </a:lstStyle>
          <a:p>
            <a:pPr lvl="0"/>
            <a:r>
              <a:rPr lang="pl-PL" dirty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2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709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3912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7016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8102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30" y="857469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spc="225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3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017BC9C4-993B-446E-9C75-59A985BD9500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453993C-1DBA-4DA2-9573-45A4DB872E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3F30181-981F-4986-878F-0793602CDC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85920" y="898136"/>
            <a:ext cx="6038473" cy="539106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A2E8E05-9D4E-472B-BFAB-D6E0718F74D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08074" y="499731"/>
            <a:ext cx="7347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Malleable-FP Thin" panose="00000500000000000000" pitchFamily="50" charset="0"/>
              </a:rPr>
              <a:t>Azure Data Factory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4DAD766-6EF3-44ED-873B-049203AF4B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E808BD24-D1B1-496A-9332-64E0ACE41BD9}"/>
              </a:ext>
            </a:extLst>
          </p:cNvPr>
          <p:cNvSpPr txBox="1"/>
          <p:nvPr userDrawn="1"/>
        </p:nvSpPr>
        <p:spPr>
          <a:xfrm>
            <a:off x="9202732" y="6289201"/>
            <a:ext cx="539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lleable-FP Thin" panose="00000500000000000000" pitchFamily="50" charset="0"/>
              </a:rPr>
              <a:t>www.future-processing.com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6412458-DE38-4AA7-8B61-782768E4157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668491" y="394075"/>
            <a:ext cx="3900053" cy="41343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py-activity-performanc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zure.microsoft.com/en-gb/pricing/calculator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uron-dystrybucja.pl/o-spolce/innowacje-tauron/md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P-DataSolutio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loud4yourdata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zure.microsoft.com/en-us/services/data-facto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9763" y="1543364"/>
            <a:ext cx="70389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5F00"/>
                </a:solidFill>
              </a:rPr>
              <a:t>Azure Data Factory</a:t>
            </a:r>
          </a:p>
          <a:p>
            <a:r>
              <a:rPr lang="en-GB" sz="6600" b="1" dirty="0">
                <a:solidFill>
                  <a:srgbClr val="FF5F00"/>
                </a:solidFill>
              </a:rPr>
              <a:t>In practice</a:t>
            </a:r>
            <a:endParaRPr lang="en-US" sz="6600" b="1" dirty="0">
              <a:solidFill>
                <a:srgbClr val="FF5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451" y="3836268"/>
            <a:ext cx="53966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Tomasz Krawczyk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leable-FP" panose="00000500000000000000" pitchFamily="50" charset="0"/>
              </a:rPr>
              <a:t>	</a:t>
            </a:r>
            <a:br>
              <a:rPr lang="en-US" sz="2000" dirty="0">
                <a:latin typeface="Malleable-FP Thin" panose="00000500000000000000" pitchFamily="50" charset="0"/>
              </a:rPr>
            </a:br>
            <a:endParaRPr lang="en-US" sz="2000" dirty="0">
              <a:latin typeface="Malleable-FP Thi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1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627AB-9F83-4ABB-85A4-70DA2613A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351873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What does ADF do?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96F27-1383-49C5-AC17-8B7623AE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47" y="1814764"/>
            <a:ext cx="7920321" cy="4546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D6FC46-7CB3-492B-8B7E-F1A34654EED0}"/>
              </a:ext>
            </a:extLst>
          </p:cNvPr>
          <p:cNvSpPr/>
          <p:nvPr/>
        </p:nvSpPr>
        <p:spPr>
          <a:xfrm>
            <a:off x="10696591" y="6403322"/>
            <a:ext cx="1495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P.Andrew</a:t>
            </a:r>
            <a:endParaRPr lang="pl-P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0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041332-1F0F-4002-87F1-DF7AF4771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09256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 Concept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34058D-51A8-4135-8648-B6F5D8804CF1}"/>
              </a:ext>
            </a:extLst>
          </p:cNvPr>
          <p:cNvGrpSpPr/>
          <p:nvPr/>
        </p:nvGrpSpPr>
        <p:grpSpPr>
          <a:xfrm>
            <a:off x="1396475" y="2316386"/>
            <a:ext cx="2860869" cy="1440160"/>
            <a:chOff x="1341884" y="1988840"/>
            <a:chExt cx="2860869" cy="14401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23D589-BF7B-4BD7-AC20-51FD1FCF0070}"/>
                </a:ext>
              </a:extLst>
            </p:cNvPr>
            <p:cNvSpPr/>
            <p:nvPr/>
          </p:nvSpPr>
          <p:spPr bwMode="auto">
            <a:xfrm>
              <a:off x="1341884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Dataset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tables, files)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148AED-3FF8-4DCF-9A1B-D305CE2AA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1924" y="2132856"/>
              <a:ext cx="428738" cy="377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FA4DED-CBEF-4DD2-9EE6-76D4EE684DB7}"/>
              </a:ext>
            </a:extLst>
          </p:cNvPr>
          <p:cNvGrpSpPr/>
          <p:nvPr/>
        </p:nvGrpSpPr>
        <p:grpSpPr>
          <a:xfrm>
            <a:off x="5212899" y="2316386"/>
            <a:ext cx="2860869" cy="1440160"/>
            <a:chOff x="5158308" y="1988840"/>
            <a:chExt cx="2860869" cy="1440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BBBC0E-F4A1-463C-B28C-448CC8FD76B4}"/>
                </a:ext>
              </a:extLst>
            </p:cNvPr>
            <p:cNvSpPr/>
            <p:nvPr/>
          </p:nvSpPr>
          <p:spPr bwMode="auto">
            <a:xfrm>
              <a:off x="5158308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Activity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Copy, Hive job,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SP, ADLA job)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30461A-FEC3-43A5-835C-62F251D4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3881" y="2117051"/>
              <a:ext cx="363268" cy="3636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D49822-6A6F-4992-8BEF-8ADF392E59B1}"/>
              </a:ext>
            </a:extLst>
          </p:cNvPr>
          <p:cNvGrpSpPr/>
          <p:nvPr/>
        </p:nvGrpSpPr>
        <p:grpSpPr>
          <a:xfrm>
            <a:off x="9029323" y="2316386"/>
            <a:ext cx="2860869" cy="1440160"/>
            <a:chOff x="8974732" y="1988840"/>
            <a:chExt cx="2860869" cy="14401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BA16F2-0D9A-46B0-8701-C46740DD1963}"/>
                </a:ext>
              </a:extLst>
            </p:cNvPr>
            <p:cNvSpPr/>
            <p:nvPr/>
          </p:nvSpPr>
          <p:spPr bwMode="auto">
            <a:xfrm>
              <a:off x="8974732" y="1988840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l-PL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Pipeline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(schedule,monitor,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manage)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917CAA-2723-48BD-B93E-95F3F196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8748" y="2131421"/>
              <a:ext cx="567041" cy="37843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861967-8106-47F9-B254-274071E4F5B8}"/>
              </a:ext>
            </a:extLst>
          </p:cNvPr>
          <p:cNvGrpSpPr/>
          <p:nvPr/>
        </p:nvGrpSpPr>
        <p:grpSpPr>
          <a:xfrm>
            <a:off x="1462174" y="4848266"/>
            <a:ext cx="2808311" cy="1440160"/>
            <a:chOff x="1407583" y="4520720"/>
            <a:chExt cx="2808311" cy="144016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EBD2E6-762B-4EB9-8061-B86AC51D17AF}"/>
                </a:ext>
              </a:extLst>
            </p:cNvPr>
            <p:cNvSpPr/>
            <p:nvPr/>
          </p:nvSpPr>
          <p:spPr bwMode="auto">
            <a:xfrm>
              <a:off x="1407583" y="4520720"/>
              <a:ext cx="2808311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b="1" dirty="0">
                <a:solidFill>
                  <a:schemeClr val="tx1"/>
                </a:solidFill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Linked Service</a:t>
              </a: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(eg. SQL Server,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l-PL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HDInsight,ADLA)</a:t>
              </a:r>
              <a:endPara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3" name="Picture 2" descr="Image result for link icon">
              <a:extLst>
                <a:ext uri="{FF2B5EF4-FFF2-40B4-BE49-F238E27FC236}">
                  <a16:creationId xmlns:a16="http://schemas.microsoft.com/office/drawing/2014/main" id="{813BE9DC-C830-44A0-8D21-40F9D82E1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8815" y="4653136"/>
              <a:ext cx="367478" cy="367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ECBD59-ED00-49C1-AA2A-A4D1D0283E43}"/>
              </a:ext>
            </a:extLst>
          </p:cNvPr>
          <p:cNvCxnSpPr>
            <a:cxnSpLocks/>
          </p:cNvCxnSpPr>
          <p:nvPr/>
        </p:nvCxnSpPr>
        <p:spPr>
          <a:xfrm>
            <a:off x="2692619" y="3756546"/>
            <a:ext cx="0" cy="108012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E1654A-5436-4D2B-8849-669C613DB035}"/>
              </a:ext>
            </a:extLst>
          </p:cNvPr>
          <p:cNvCxnSpPr>
            <a:cxnSpLocks/>
          </p:cNvCxnSpPr>
          <p:nvPr/>
        </p:nvCxnSpPr>
        <p:spPr>
          <a:xfrm>
            <a:off x="4257344" y="2837402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BD7513-8462-43DB-BB80-E367E47B866D}"/>
              </a:ext>
            </a:extLst>
          </p:cNvPr>
          <p:cNvCxnSpPr>
            <a:cxnSpLocks/>
          </p:cNvCxnSpPr>
          <p:nvPr/>
        </p:nvCxnSpPr>
        <p:spPr>
          <a:xfrm flipH="1">
            <a:off x="4257344" y="339650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6A348E-F1F4-4DF8-AD4D-87DB5AD25767}"/>
              </a:ext>
            </a:extLst>
          </p:cNvPr>
          <p:cNvSpPr txBox="1"/>
          <p:nvPr/>
        </p:nvSpPr>
        <p:spPr>
          <a:xfrm>
            <a:off x="4318116" y="3479547"/>
            <a:ext cx="83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Produces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7FBC56-438C-497F-9D0F-356AC2AA6798}"/>
              </a:ext>
            </a:extLst>
          </p:cNvPr>
          <p:cNvSpPr txBox="1"/>
          <p:nvPr/>
        </p:nvSpPr>
        <p:spPr>
          <a:xfrm>
            <a:off x="4291837" y="2531258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Consumes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1B8CCF-B714-42DC-897B-CFF3B7F339E2}"/>
              </a:ext>
            </a:extLst>
          </p:cNvPr>
          <p:cNvCxnSpPr>
            <a:cxnSpLocks/>
          </p:cNvCxnSpPr>
          <p:nvPr/>
        </p:nvCxnSpPr>
        <p:spPr>
          <a:xfrm flipH="1">
            <a:off x="4256310" y="3785691"/>
            <a:ext cx="2438548" cy="180020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C4DAF0-7350-4379-95D1-A6D71B66E031}"/>
              </a:ext>
            </a:extLst>
          </p:cNvPr>
          <p:cNvCxnSpPr>
            <a:cxnSpLocks/>
          </p:cNvCxnSpPr>
          <p:nvPr/>
        </p:nvCxnSpPr>
        <p:spPr>
          <a:xfrm flipH="1">
            <a:off x="8073768" y="3036466"/>
            <a:ext cx="955555" cy="0"/>
          </a:xfrm>
          <a:prstGeom prst="straightConnector1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70D9EF-9A27-4298-A60C-BB1D6B762E94}"/>
              </a:ext>
            </a:extLst>
          </p:cNvPr>
          <p:cNvSpPr txBox="1"/>
          <p:nvPr/>
        </p:nvSpPr>
        <p:spPr>
          <a:xfrm>
            <a:off x="5716955" y="4547291"/>
            <a:ext cx="754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Runs 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4BCB25-8FFA-4494-8E0F-F147D9A931BC}"/>
              </a:ext>
            </a:extLst>
          </p:cNvPr>
          <p:cNvSpPr txBox="1"/>
          <p:nvPr/>
        </p:nvSpPr>
        <p:spPr>
          <a:xfrm>
            <a:off x="8073768" y="3180482"/>
            <a:ext cx="983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Is a </a:t>
            </a:r>
          </a:p>
          <a:p>
            <a:r>
              <a:rPr lang="pl-PL" sz="1200" dirty="0"/>
              <a:t>logical </a:t>
            </a:r>
          </a:p>
          <a:p>
            <a:r>
              <a:rPr lang="pl-PL" sz="1200" dirty="0"/>
              <a:t>grouping of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7D99A-B418-41C9-BD90-A22C262B13C2}"/>
              </a:ext>
            </a:extLst>
          </p:cNvPr>
          <p:cNvSpPr txBox="1"/>
          <p:nvPr/>
        </p:nvSpPr>
        <p:spPr>
          <a:xfrm>
            <a:off x="2855334" y="4039459"/>
            <a:ext cx="1022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Represents </a:t>
            </a:r>
          </a:p>
          <a:p>
            <a:r>
              <a:rPr lang="pl-PL" sz="1200" dirty="0"/>
              <a:t>data item(s)</a:t>
            </a:r>
          </a:p>
          <a:p>
            <a:r>
              <a:rPr lang="pl-PL" sz="1200" dirty="0"/>
              <a:t>stored in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7D7CF3-9C55-4564-B551-A04085473C17}"/>
              </a:ext>
            </a:extLst>
          </p:cNvPr>
          <p:cNvGrpSpPr/>
          <p:nvPr/>
        </p:nvGrpSpPr>
        <p:grpSpPr>
          <a:xfrm>
            <a:off x="9057179" y="4848266"/>
            <a:ext cx="2860869" cy="1440160"/>
            <a:chOff x="8884693" y="4865811"/>
            <a:chExt cx="2860869" cy="14401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907AB2-196C-48F9-978F-6D5103762324}"/>
                </a:ext>
              </a:extLst>
            </p:cNvPr>
            <p:cNvSpPr/>
            <p:nvPr/>
          </p:nvSpPr>
          <p:spPr bwMode="auto">
            <a:xfrm>
              <a:off x="8884693" y="4865811"/>
              <a:ext cx="2860869" cy="1440160"/>
            </a:xfrm>
            <a:prstGeom prst="rect">
              <a:avLst/>
            </a:prstGeom>
            <a:noFill/>
            <a:ln w="31750" cmpd="sng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Triggers</a:t>
              </a:r>
              <a:endPara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Lightning Bolt 46">
              <a:extLst>
                <a:ext uri="{FF2B5EF4-FFF2-40B4-BE49-F238E27FC236}">
                  <a16:creationId xmlns:a16="http://schemas.microsoft.com/office/drawing/2014/main" id="{F59A9499-6A08-4F13-B22C-D0E4A4E53006}"/>
                </a:ext>
              </a:extLst>
            </p:cNvPr>
            <p:cNvSpPr/>
            <p:nvPr/>
          </p:nvSpPr>
          <p:spPr>
            <a:xfrm>
              <a:off x="9066715" y="4980682"/>
              <a:ext cx="390144" cy="432048"/>
            </a:xfrm>
            <a:prstGeom prst="lightningBol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732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– Linked Services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CDD2B-B738-4812-BD6B-BA517EFC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05" y="1428535"/>
            <a:ext cx="523875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3EDE2-E010-42FA-A3EB-C87FD1343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38" y="2110783"/>
            <a:ext cx="5153025" cy="421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8A86A-FDEE-4BDD-80A3-774536E0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038" y="3752850"/>
            <a:ext cx="5295900" cy="310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427EBE-8B52-486A-AE26-5E0C381F52A9}"/>
              </a:ext>
            </a:extLst>
          </p:cNvPr>
          <p:cNvSpPr txBox="1"/>
          <p:nvPr/>
        </p:nvSpPr>
        <p:spPr>
          <a:xfrm>
            <a:off x="954791" y="3249342"/>
            <a:ext cx="10880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>
                <a:solidFill>
                  <a:srgbClr val="FF5F00"/>
                </a:solidFill>
              </a:rPr>
              <a:t>More than 70 connectors</a:t>
            </a:r>
            <a:endParaRPr lang="pl-PL" sz="8000" b="1" dirty="0">
              <a:solidFill>
                <a:srgbClr val="FF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4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- 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Data activities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157A74-90B4-4A12-8ABE-980D3C1FAD14}"/>
              </a:ext>
            </a:extLst>
          </p:cNvPr>
          <p:cNvSpPr/>
          <p:nvPr/>
        </p:nvSpPr>
        <p:spPr>
          <a:xfrm>
            <a:off x="792127" y="2032269"/>
            <a:ext cx="6096000" cy="3614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movement activities : </a:t>
            </a:r>
            <a:r>
              <a:rPr lang="en-GB" sz="2000" b="1" dirty="0">
                <a:solidFill>
                  <a:srgbClr val="FF5F00"/>
                </a:solidFill>
                <a:latin typeface="Euphemia"/>
              </a:rPr>
              <a:t>Copy Activity </a:t>
            </a:r>
          </a:p>
          <a:p>
            <a:pPr marL="342900" lvl="0" indent="-3429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65562"/>
                </a:solidFill>
                <a:latin typeface="Euphemia"/>
              </a:rPr>
              <a:t>Data transformation activities 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65562"/>
                </a:solidFill>
                <a:latin typeface="Euphemia"/>
              </a:rPr>
              <a:t>HDInsight (Hive, Pig, MapReduce ,Hadoop Streaming ,Spark)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5F00"/>
                </a:solidFill>
                <a:latin typeface="Euphemia"/>
              </a:rPr>
              <a:t>Azure Databricks Notebooks, Jars, Pythons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65562"/>
                </a:solidFill>
                <a:latin typeface="Euphemia"/>
              </a:rPr>
              <a:t>Machine Learning activities: Batch Execution and Update Resource (*)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5F00"/>
                </a:solidFill>
                <a:latin typeface="Euphemia"/>
              </a:rPr>
              <a:t>Stored Procedure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5F00"/>
                </a:solidFill>
                <a:latin typeface="Euphemia"/>
              </a:rPr>
              <a:t>Data Lake Analytics U-SQL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65562"/>
                </a:solidFill>
                <a:latin typeface="Euphemia"/>
              </a:rPr>
              <a:t>DotNet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en-GB" sz="2000" b="1" dirty="0">
                <a:solidFill>
                  <a:srgbClr val="FF5F00"/>
                </a:solidFill>
                <a:latin typeface="Euphemia"/>
              </a:rPr>
              <a:t>Custom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1F993-B9B4-4269-987A-D09772DEA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823" y="1924404"/>
            <a:ext cx="2162175" cy="279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2C568-492F-481D-B484-FF5DFC85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0286" y="4472406"/>
            <a:ext cx="21907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DA639-E09F-431F-BB4D-99F2CDD03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286" y="2168552"/>
            <a:ext cx="2143125" cy="184785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EAE4FC3-C875-4225-9A4E-CB910EAF4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982399"/>
              </p:ext>
            </p:extLst>
          </p:nvPr>
        </p:nvGraphicFramePr>
        <p:xfrm>
          <a:off x="7533823" y="4824869"/>
          <a:ext cx="1858669" cy="1236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Bitmap Image" r:id="rId8" imgW="1569600" imgH="1044000" progId="Paint.Picture">
                  <p:embed/>
                </p:oleObj>
              </mc:Choice>
              <mc:Fallback>
                <p:oleObj name="Bitmap Image" r:id="rId8" imgW="1569600" imgH="1044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33823" y="4824869"/>
                        <a:ext cx="1858669" cy="1236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709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6FEB1C-7B82-49A6-A799-F03EBBF04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8513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- Control flow activities</a:t>
            </a:r>
          </a:p>
          <a:p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F5D23-CF94-478B-BC33-231BB6DBC2EB}"/>
              </a:ext>
            </a:extLst>
          </p:cNvPr>
          <p:cNvSpPr/>
          <p:nvPr/>
        </p:nvSpPr>
        <p:spPr>
          <a:xfrm>
            <a:off x="973540" y="1988651"/>
            <a:ext cx="6096000" cy="32901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F00"/>
                </a:solidFill>
                <a:latin typeface="Euphemia"/>
              </a:rPr>
              <a:t>Execute Pipeline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5F00"/>
                </a:solidFill>
                <a:latin typeface="Euphemia"/>
              </a:rPr>
              <a:t>ForEach</a:t>
            </a:r>
            <a:r>
              <a:rPr lang="en-US" sz="2400" b="1" dirty="0">
                <a:solidFill>
                  <a:srgbClr val="FF5F00"/>
                </a:solidFill>
                <a:latin typeface="Euphemia"/>
              </a:rPr>
              <a:t>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F00"/>
                </a:solidFill>
                <a:latin typeface="Euphemia"/>
              </a:rPr>
              <a:t>Web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65562"/>
                </a:solidFill>
                <a:latin typeface="Euphemia"/>
              </a:rPr>
              <a:t>Lookup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Get Metadata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Until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5F00"/>
                </a:solidFill>
                <a:latin typeface="Euphemia"/>
              </a:rPr>
              <a:t>If Condition Activity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65562"/>
                </a:solidFill>
                <a:latin typeface="Euphemia"/>
              </a:rPr>
              <a:t>Wait Activity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8A8-1B47-4B69-85D0-2ED4B775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523" y="2245700"/>
            <a:ext cx="1933575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4EB5D-312C-41EB-81A4-7B2B45F3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41" y="3633716"/>
            <a:ext cx="1990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0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– Parameters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8C71A85B-ACA4-4C01-B302-6B9882BBFB12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9973583" cy="1036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Parameters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8A565">
                    <a:lumMod val="75000"/>
                  </a:srgb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-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are key-value pairs of read-only configuration settings that are defined in pipelines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Name, Type, Default Value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7D6F3D-B571-4482-8DAA-273E804B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64" y="2923484"/>
            <a:ext cx="7067227" cy="266429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3EC78C9-0DCF-47F9-83D5-F8F66210CA2C}"/>
              </a:ext>
            </a:extLst>
          </p:cNvPr>
          <p:cNvSpPr/>
          <p:nvPr/>
        </p:nvSpPr>
        <p:spPr>
          <a:xfrm>
            <a:off x="1466715" y="5875812"/>
            <a:ext cx="4407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</a:t>
            </a:r>
          </a:p>
          <a:p>
            <a:r>
              <a:rPr lang="pl-PL" dirty="0">
                <a:solidFill>
                  <a:srgbClr val="465562"/>
                </a:solidFill>
                <a:latin typeface="segoe-ui_normal"/>
              </a:rPr>
              <a:t>@pipeline().parameters.</a:t>
            </a:r>
            <a:r>
              <a:rPr lang="en-GB" dirty="0">
                <a:solidFill>
                  <a:srgbClr val="465562"/>
                </a:solidFill>
                <a:latin typeface="segoe-ui_normal"/>
              </a:rPr>
              <a:t>Param1  </a:t>
            </a:r>
            <a:endParaRPr lang="pl-PL" dirty="0">
              <a:solidFill>
                <a:srgbClr val="465562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3339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– Datasets Parameters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4A9C0-94C2-4492-A39C-A4345452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11" y="2004118"/>
            <a:ext cx="9438346" cy="3996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4B5356-BA1C-4519-A642-E64ED250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74" y="2004118"/>
            <a:ext cx="6944190" cy="19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ADF – Linked Services Parameters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7A1F0-1636-4FD1-A53E-8B9D556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82" y="2081212"/>
            <a:ext cx="6581775" cy="2695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3EBBB-68F2-49D3-A07F-F07BDA0D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69" y="3771647"/>
            <a:ext cx="7810500" cy="2543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02E42-3EA0-46A7-AC01-B18C851C2A90}"/>
              </a:ext>
            </a:extLst>
          </p:cNvPr>
          <p:cNvSpPr/>
          <p:nvPr/>
        </p:nvSpPr>
        <p:spPr>
          <a:xfrm>
            <a:off x="1037063" y="2732049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CBA058-6FE9-4F67-91BA-5F3252D86892}"/>
              </a:ext>
            </a:extLst>
          </p:cNvPr>
          <p:cNvSpPr/>
          <p:nvPr/>
        </p:nvSpPr>
        <p:spPr>
          <a:xfrm>
            <a:off x="3755635" y="5614482"/>
            <a:ext cx="6913757" cy="7731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172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ADF – Linked Services Azure Key Vault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5D629-B1F7-4627-82F2-48FC54670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59" y="1938356"/>
            <a:ext cx="10010456" cy="1953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B18D4-4397-4496-B85C-B6DC995DC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58" y="4015368"/>
            <a:ext cx="7048500" cy="2495550"/>
          </a:xfrm>
          <a:prstGeom prst="rect">
            <a:avLst/>
          </a:prstGeom>
        </p:spPr>
      </p:pic>
      <p:pic>
        <p:nvPicPr>
          <p:cNvPr id="4098" name="Picture 2" descr="Znalezione obrazy dla zapytania azure key vault icon">
            <a:extLst>
              <a:ext uri="{FF2B5EF4-FFF2-40B4-BE49-F238E27FC236}">
                <a16:creationId xmlns:a16="http://schemas.microsoft.com/office/drawing/2014/main" id="{9FBD70A6-6838-454F-8B95-7B9411E6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45" y="444796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ADF – Variables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6E83FCC-A4ED-4DC9-B8DE-7772B2E3AEFC}"/>
              </a:ext>
            </a:extLst>
          </p:cNvPr>
          <p:cNvSpPr txBox="1">
            <a:spLocks/>
          </p:cNvSpPr>
          <p:nvPr/>
        </p:nvSpPr>
        <p:spPr>
          <a:xfrm>
            <a:off x="1013573" y="1814764"/>
            <a:ext cx="481458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Pipeline scope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(System):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DataFactory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@pipeline().Pipeline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RunId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TriggerType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@pipeline().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TriggerId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6BB18F0-924C-4A92-9185-6FF71AE7E5FA}"/>
              </a:ext>
            </a:extLst>
          </p:cNvPr>
          <p:cNvSpPr txBox="1">
            <a:spLocks/>
          </p:cNvSpPr>
          <p:nvPr/>
        </p:nvSpPr>
        <p:spPr>
          <a:xfrm>
            <a:off x="5981788" y="1814764"/>
            <a:ext cx="4814586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scope</a:t>
            </a:r>
            <a:r>
              <a:rPr lang="en-GB" dirty="0">
                <a:solidFill>
                  <a:srgbClr val="FF5F00"/>
                </a:solidFill>
                <a:latin typeface="Euphemia"/>
              </a:rPr>
              <a:t>(System)</a:t>
            </a: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: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trigger().scheduledTime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@</a:t>
            </a:r>
            <a:r>
              <a:rPr kumimoji="0" lang="pl-PL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trigger().startTime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B58F0C-90B3-46BA-88B7-853A324E3662}"/>
              </a:ext>
            </a:extLst>
          </p:cNvPr>
          <p:cNvSpPr txBox="1">
            <a:spLocks/>
          </p:cNvSpPr>
          <p:nvPr/>
        </p:nvSpPr>
        <p:spPr>
          <a:xfrm>
            <a:off x="1235018" y="4955691"/>
            <a:ext cx="5912913" cy="161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§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User pipeline scope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Set Variable Activity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Euphemia"/>
              </a:rPr>
              <a:t>Append Variable Activity</a:t>
            </a:r>
            <a:endParaRPr kumimoji="0" lang="pl-PL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205872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9A0D8-7C0B-47AC-A4E9-F11DB09460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600" b="1" dirty="0">
                <a:solidFill>
                  <a:srgbClr val="FF5F00"/>
                </a:solidFill>
              </a:rPr>
              <a:t>About Me</a:t>
            </a:r>
            <a:endParaRPr lang="pl-PL" sz="4600" b="1" dirty="0">
              <a:solidFill>
                <a:srgbClr val="FF5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A47BC-3AD9-4FF2-A994-59B9A5AA17FF}"/>
              </a:ext>
            </a:extLst>
          </p:cNvPr>
          <p:cNvSpPr/>
          <p:nvPr/>
        </p:nvSpPr>
        <p:spPr>
          <a:xfrm>
            <a:off x="1200478" y="5120423"/>
            <a:ext cx="4766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>
                <a:solidFill>
                  <a:srgbClr val="FF5F00"/>
                </a:solidFill>
              </a:rPr>
              <a:t>https://github.com/cloud4yourdata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8F1DC-1CC6-47B7-83AB-0B7421C0BFCF}"/>
              </a:ext>
            </a:extLst>
          </p:cNvPr>
          <p:cNvSpPr/>
          <p:nvPr/>
        </p:nvSpPr>
        <p:spPr>
          <a:xfrm>
            <a:off x="933778" y="5604174"/>
            <a:ext cx="2993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FF5F00"/>
                </a:solidFill>
              </a:rPr>
              <a:t>    {</a:t>
            </a:r>
            <a:r>
              <a:rPr lang="pl-PL" sz="2400" b="1" dirty="0">
                <a:solidFill>
                  <a:srgbClr val="FF5F00"/>
                </a:solidFill>
              </a:rPr>
              <a:t>CommunityEvents</a:t>
            </a:r>
            <a:r>
              <a:rPr lang="en-GB" sz="2400" b="1" dirty="0">
                <a:solidFill>
                  <a:srgbClr val="FF5F00"/>
                </a:solidFill>
              </a:rPr>
              <a:t>}</a:t>
            </a:r>
            <a:endParaRPr lang="pl-PL" sz="2400" b="1" dirty="0">
              <a:solidFill>
                <a:srgbClr val="FF5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04FA2-C20E-4261-92D7-5660EE75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37577"/>
            <a:ext cx="8129100" cy="3267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CB2C5-E8A5-47C4-BDF9-A78F8174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5" y="1814764"/>
            <a:ext cx="2819400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EE20A7-F036-435C-99BE-7F5870098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025" y="5090162"/>
            <a:ext cx="39528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8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593268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ADF – Expressions and Functions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1E0261D-B3D5-4533-AF0F-C782397AEE57}"/>
              </a:ext>
            </a:extLst>
          </p:cNvPr>
          <p:cNvSpPr txBox="1">
            <a:spLocks/>
          </p:cNvSpPr>
          <p:nvPr/>
        </p:nvSpPr>
        <p:spPr>
          <a:xfrm>
            <a:off x="1102783" y="1912434"/>
            <a:ext cx="5221056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Expressions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Dynamic Content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String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Collection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Logical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Conversion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Math functions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Date functions</a:t>
            </a: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612648" marR="0" lvl="1" indent="-246888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Euphemia" pitchFamily="34" charset="0"/>
              <a:buChar char="–"/>
              <a:tabLst/>
              <a:defRPr/>
            </a:pPr>
            <a:endParaRPr kumimoji="0" lang="pl-PL" sz="2400" b="1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24488A-F67A-4629-8040-C5037910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39" y="1814763"/>
            <a:ext cx="4191761" cy="47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ACC6F-9B83-4E3C-B3F1-1CBEBAD0B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743945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ADF– Branching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AF4E4-5284-44C5-9ACF-06D05F1E4302}"/>
              </a:ext>
            </a:extLst>
          </p:cNvPr>
          <p:cNvSpPr/>
          <p:nvPr/>
        </p:nvSpPr>
        <p:spPr>
          <a:xfrm>
            <a:off x="742264" y="1971799"/>
            <a:ext cx="51135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b="1" kern="0" dirty="0">
                <a:solidFill>
                  <a:srgbClr val="FF5F00"/>
                </a:solidFill>
                <a:latin typeface="Euphemia"/>
              </a:rPr>
              <a:t>Branching</a:t>
            </a:r>
            <a:r>
              <a:rPr lang="en-US" sz="2800" b="1" kern="0" dirty="0">
                <a:solidFill>
                  <a:srgbClr val="EF942F"/>
                </a:solidFill>
                <a:latin typeface="Euphemia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success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failure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l-PL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Euphemia"/>
              </a:rPr>
              <a:t>On completion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D60182B-9A49-456C-BFC2-8708022E4C2E}"/>
              </a:ext>
            </a:extLst>
          </p:cNvPr>
          <p:cNvGrpSpPr/>
          <p:nvPr/>
        </p:nvGrpSpPr>
        <p:grpSpPr>
          <a:xfrm>
            <a:off x="4020984" y="2770674"/>
            <a:ext cx="7243616" cy="3820044"/>
            <a:chOff x="2303031" y="2564904"/>
            <a:chExt cx="7243616" cy="38200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D339308-3AC1-457E-8FA4-14E68B7EDD19}"/>
                </a:ext>
              </a:extLst>
            </p:cNvPr>
            <p:cNvGrpSpPr/>
            <p:nvPr/>
          </p:nvGrpSpPr>
          <p:grpSpPr>
            <a:xfrm>
              <a:off x="2303031" y="3786339"/>
              <a:ext cx="2860869" cy="1440160"/>
              <a:chOff x="2303031" y="3786339"/>
              <a:chExt cx="2860869" cy="144016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CC9F1E-5E2C-424F-8B05-6FFFFFAEDCDC}"/>
                  </a:ext>
                </a:extLst>
              </p:cNvPr>
              <p:cNvSpPr/>
              <p:nvPr/>
            </p:nvSpPr>
            <p:spPr bwMode="auto">
              <a:xfrm>
                <a:off x="2303031" y="3786339"/>
                <a:ext cx="2860869" cy="144016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1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(eg. Copy, Hive job,</a:t>
                </a: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SP, ADLA job)</a:t>
                </a: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AD7524B-8DA4-4117-8E51-4550D65FC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1968" y="3943374"/>
                <a:ext cx="363268" cy="36366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FD904E-9046-4ECF-B414-ED31BF2F269A}"/>
                </a:ext>
              </a:extLst>
            </p:cNvPr>
            <p:cNvGrpSpPr/>
            <p:nvPr/>
          </p:nvGrpSpPr>
          <p:grpSpPr>
            <a:xfrm>
              <a:off x="7462563" y="3935256"/>
              <a:ext cx="2084083" cy="1079340"/>
              <a:chOff x="2277988" y="4077072"/>
              <a:chExt cx="2300107" cy="12233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AEFE8E-1AF5-428B-B3C1-6E3DCDB05B42}"/>
                  </a:ext>
                </a:extLst>
              </p:cNvPr>
              <p:cNvSpPr/>
              <p:nvPr/>
            </p:nvSpPr>
            <p:spPr bwMode="auto">
              <a:xfrm>
                <a:off x="2277988" y="4077072"/>
                <a:ext cx="2300107" cy="1223356"/>
              </a:xfrm>
              <a:prstGeom prst="rect">
                <a:avLst/>
              </a:prstGeom>
              <a:noFill/>
              <a:ln w="31750" cap="flat" cmpd="sng" algn="ctr">
                <a:solidFill>
                  <a:srgbClr val="0070C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Activity 3</a:t>
                </a:r>
                <a:endParaRPr kumimoji="0" lang="pl-PL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C180ADCD-83A5-4447-98F2-3E8FBBCB6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855" y="4185302"/>
                <a:ext cx="363268" cy="36366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</a:ln>
              <a:effectLst/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556B89C-4E64-4F13-9376-C346776A3FAC}"/>
                </a:ext>
              </a:extLst>
            </p:cNvPr>
            <p:cNvCxnSpPr>
              <a:stCxn id="61" idx="3"/>
              <a:endCxn id="64" idx="1"/>
            </p:cNvCxnSpPr>
            <p:nvPr/>
          </p:nvCxnSpPr>
          <p:spPr>
            <a:xfrm flipV="1">
              <a:off x="5163900" y="4474926"/>
              <a:ext cx="2298663" cy="31493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440F104-D42B-484F-80D2-E2BC0AE3A701}"/>
                </a:ext>
              </a:extLst>
            </p:cNvPr>
            <p:cNvGrpSpPr/>
            <p:nvPr/>
          </p:nvGrpSpPr>
          <p:grpSpPr>
            <a:xfrm>
              <a:off x="5163900" y="2564904"/>
              <a:ext cx="4382747" cy="1941515"/>
              <a:chOff x="5163900" y="2564904"/>
              <a:chExt cx="4382747" cy="194151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3E859A4-59E0-41F7-A5BA-3D9D2BAF9F82}"/>
                  </a:ext>
                </a:extLst>
              </p:cNvPr>
              <p:cNvGrpSpPr/>
              <p:nvPr/>
            </p:nvGrpSpPr>
            <p:grpSpPr>
              <a:xfrm>
                <a:off x="7462564" y="2564904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E003384-E2A5-4322-BC54-F323D946ADA5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B8D082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2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DE03C17D-814E-4C10-92DC-61924B1B94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1580554-8661-442E-A5EF-EBA9988252BF}"/>
                  </a:ext>
                </a:extLst>
              </p:cNvPr>
              <p:cNvCxnSpPr>
                <a:cxnSpLocks/>
                <a:stCxn id="61" idx="3"/>
                <a:endCxn id="71" idx="1"/>
              </p:cNvCxnSpPr>
              <p:nvPr/>
            </p:nvCxnSpPr>
            <p:spPr>
              <a:xfrm flipV="1">
                <a:off x="5163900" y="3104574"/>
                <a:ext cx="2298664" cy="140184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B8D082">
                    <a:lumMod val="5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ABC659-9333-47D5-B43D-B221AC03BAD1}"/>
                  </a:ext>
                </a:extLst>
              </p:cNvPr>
              <p:cNvSpPr txBox="1"/>
              <p:nvPr/>
            </p:nvSpPr>
            <p:spPr>
              <a:xfrm>
                <a:off x="5665160" y="3351588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success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92DD234-A68E-4107-B4CD-EFD812DD8650}"/>
                </a:ext>
              </a:extLst>
            </p:cNvPr>
            <p:cNvGrpSpPr/>
            <p:nvPr/>
          </p:nvGrpSpPr>
          <p:grpSpPr>
            <a:xfrm>
              <a:off x="5163900" y="4506419"/>
              <a:ext cx="4382746" cy="1878529"/>
              <a:chOff x="5163900" y="4506419"/>
              <a:chExt cx="4382746" cy="187852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CD235F4-5E2A-4756-B331-A01A1D6D9BA2}"/>
                  </a:ext>
                </a:extLst>
              </p:cNvPr>
              <p:cNvGrpSpPr/>
              <p:nvPr/>
            </p:nvGrpSpPr>
            <p:grpSpPr>
              <a:xfrm>
                <a:off x="7462563" y="5305608"/>
                <a:ext cx="2084083" cy="1079340"/>
                <a:chOff x="2277988" y="4077072"/>
                <a:chExt cx="2300107" cy="1223356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681FB00-058F-4966-AEFC-485B6B61808B}"/>
                    </a:ext>
                  </a:extLst>
                </p:cNvPr>
                <p:cNvSpPr/>
                <p:nvPr/>
              </p:nvSpPr>
              <p:spPr bwMode="auto">
                <a:xfrm>
                  <a:off x="2277988" y="4077072"/>
                  <a:ext cx="2300107" cy="1223356"/>
                </a:xfrm>
                <a:prstGeom prst="rect">
                  <a:avLst/>
                </a:prstGeom>
                <a:noFill/>
                <a:ln w="31750" cap="flat" cmpd="sng" algn="ctr">
                  <a:solidFill>
                    <a:srgbClr val="C00000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AU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65562"/>
                      </a:solidFill>
                      <a:effectLst/>
                      <a:uLnTx/>
                      <a:uFillTx/>
                      <a:latin typeface="Euphemia"/>
                      <a:ea typeface="+mn-ea"/>
                      <a:cs typeface="+mn-cs"/>
                    </a:rPr>
                    <a:t>Activity 4</a:t>
                  </a:r>
                  <a:endParaRPr kumimoji="0" lang="pl-PL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AU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endParaRPr>
                </a:p>
              </p:txBody>
            </p: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E11248C-57B3-4777-B161-C2F10C0EE3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7855" y="4185302"/>
                  <a:ext cx="363268" cy="36366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pic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F3706D8-4E9A-48FA-A0EE-2BA5CF1A9FF3}"/>
                  </a:ext>
                </a:extLst>
              </p:cNvPr>
              <p:cNvCxnSpPr>
                <a:stCxn id="61" idx="3"/>
                <a:endCxn id="77" idx="1"/>
              </p:cNvCxnSpPr>
              <p:nvPr/>
            </p:nvCxnSpPr>
            <p:spPr>
              <a:xfrm>
                <a:off x="5163900" y="4506419"/>
                <a:ext cx="2298663" cy="133885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4889EDE-EDF4-4B5F-972D-A3EAE964C033}"/>
                  </a:ext>
                </a:extLst>
              </p:cNvPr>
              <p:cNvSpPr txBox="1"/>
              <p:nvPr/>
            </p:nvSpPr>
            <p:spPr>
              <a:xfrm>
                <a:off x="5665159" y="5337101"/>
                <a:ext cx="1296144" cy="258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65562"/>
                    </a:solidFill>
                    <a:effectLst/>
                    <a:uLnTx/>
                    <a:uFillTx/>
                    <a:latin typeface="Euphemia"/>
                  </a:rPr>
                  <a:t>On failure</a:t>
                </a:r>
                <a:endParaRPr kumimoji="0" lang="pl-P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465562"/>
                  </a:solidFill>
                  <a:effectLst/>
                  <a:uLnTx/>
                  <a:uFillTx/>
                  <a:latin typeface="Euphemia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EB137D-7D23-4EA5-9D22-3A44DDE2DC60}"/>
                </a:ext>
              </a:extLst>
            </p:cNvPr>
            <p:cNvSpPr txBox="1"/>
            <p:nvPr/>
          </p:nvSpPr>
          <p:spPr>
            <a:xfrm>
              <a:off x="5728782" y="4216394"/>
              <a:ext cx="1296144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b="1" dirty="0">
                  <a:solidFill>
                    <a:srgbClr val="465562"/>
                  </a:solidFill>
                  <a:latin typeface="Euphemia"/>
                </a:rPr>
                <a:t>On completion</a:t>
              </a:r>
              <a:endParaRPr lang="pl-PL" sz="1200" b="1" dirty="0">
                <a:solidFill>
                  <a:srgbClr val="465562"/>
                </a:solidFill>
                <a:latin typeface="Euphem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452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DCD33-BB16-4850-94D7-6842333E5C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439275" cy="957299"/>
          </a:xfrm>
        </p:spPr>
        <p:txBody>
          <a:bodyPr/>
          <a:lstStyle/>
          <a:p>
            <a:r>
              <a:rPr lang="en-GB" b="1" spc="-50" dirty="0">
                <a:solidFill>
                  <a:srgbClr val="FF5F00"/>
                </a:solidFill>
                <a:latin typeface="Calibri Light" panose="020F0302020204030204"/>
              </a:rPr>
              <a:t>ADF –Branching </a:t>
            </a:r>
            <a:endParaRPr lang="pl-PL" dirty="0">
              <a:solidFill>
                <a:srgbClr val="FF5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508AA-3256-4245-B39B-6654DA58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90" y="2798786"/>
            <a:ext cx="9439275" cy="2952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84B4A96-9C2E-4D7D-AB6F-72B117D38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293364"/>
              </p:ext>
            </p:extLst>
          </p:nvPr>
        </p:nvGraphicFramePr>
        <p:xfrm>
          <a:off x="939635" y="1997204"/>
          <a:ext cx="398462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Bitmap Image" r:id="rId5" imgW="3985200" imgH="1364040" progId="Paint.Picture">
                  <p:embed/>
                </p:oleObj>
              </mc:Choice>
              <mc:Fallback>
                <p:oleObj name="Bitmap Image" r:id="rId5" imgW="3985200" imgH="1364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9635" y="1997204"/>
                        <a:ext cx="3984625" cy="1363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819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4C906F-1D29-4312-BB35-502983C35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890357" cy="957299"/>
          </a:xfrm>
        </p:spPr>
        <p:txBody>
          <a:bodyPr/>
          <a:lstStyle/>
          <a:p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(s) 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in Azure Data Factory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240FED-5B49-4661-A006-595AD4D10931}"/>
              </a:ext>
            </a:extLst>
          </p:cNvPr>
          <p:cNvSpPr txBox="1">
            <a:spLocks/>
          </p:cNvSpPr>
          <p:nvPr/>
        </p:nvSpPr>
        <p:spPr>
          <a:xfrm>
            <a:off x="979287" y="1814764"/>
            <a:ext cx="9782801" cy="132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Integration Runtime (IR)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is the compute infrastructure used by Azure Data Factory to provide the following data integration capabilities across different network environments</a:t>
            </a:r>
          </a:p>
          <a:p>
            <a:pPr marL="246888" marR="0" lvl="0" indent="-246888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Euphemia" pitchFamily="34" charset="0"/>
              <a:buChar char="›"/>
              <a:tabLst/>
              <a:defRPr/>
            </a:pPr>
            <a:endParaRPr kumimoji="0" lang="pl-PL" sz="22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A0EBC-1EAE-43AC-999E-039D0CE3FDFB}"/>
              </a:ext>
            </a:extLst>
          </p:cNvPr>
          <p:cNvSpPr/>
          <p:nvPr/>
        </p:nvSpPr>
        <p:spPr>
          <a:xfrm>
            <a:off x="1176136" y="2923563"/>
            <a:ext cx="960230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200" dirty="0">
                <a:solidFill>
                  <a:srgbClr val="465562"/>
                </a:solidFill>
                <a:latin typeface="Euphemia"/>
              </a:rPr>
              <a:t>Integration runtime types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: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on Azure)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FF5F00"/>
                </a:solidFill>
                <a:latin typeface="Euphemia"/>
              </a:rPr>
              <a:t>Self-hosted</a:t>
            </a:r>
            <a:r>
              <a:rPr lang="en-GB" sz="2200" dirty="0">
                <a:solidFill>
                  <a:srgbClr val="FF5F00"/>
                </a:solidFill>
                <a:latin typeface="Euphemia"/>
              </a:rPr>
              <a:t> 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Data movement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and a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ctivity dispatch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between public and private network)</a:t>
            </a:r>
            <a:endParaRPr lang="pl-PL" sz="2200" dirty="0">
              <a:solidFill>
                <a:srgbClr val="465562"/>
              </a:solidFill>
              <a:latin typeface="Euphemi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465562"/>
                </a:solidFill>
                <a:latin typeface="Euphemia"/>
              </a:rPr>
              <a:t>Azure-SSIS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 (</a:t>
            </a:r>
            <a:r>
              <a:rPr lang="pl-PL" sz="2200" dirty="0">
                <a:solidFill>
                  <a:srgbClr val="465562"/>
                </a:solidFill>
                <a:latin typeface="Euphemia"/>
              </a:rPr>
              <a:t>SSIS package execution</a:t>
            </a:r>
            <a:r>
              <a:rPr lang="en-GB" sz="2200" dirty="0">
                <a:solidFill>
                  <a:srgbClr val="465562"/>
                </a:solidFill>
                <a:latin typeface="Euphemia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2A623-1300-4948-A244-227B22A6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685" y="4849403"/>
            <a:ext cx="6696744" cy="15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513BE-EA4F-4EF2-995B-D69A11E84A58}"/>
              </a:ext>
            </a:extLst>
          </p:cNvPr>
          <p:cNvSpPr/>
          <p:nvPr/>
        </p:nvSpPr>
        <p:spPr>
          <a:xfrm>
            <a:off x="1437565" y="2266908"/>
            <a:ext cx="7747378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65562"/>
                </a:solidFill>
                <a:latin typeface="Euphemia"/>
              </a:rPr>
              <a:t>Now called </a:t>
            </a:r>
            <a:r>
              <a:rPr lang="en-US" sz="2800" dirty="0">
                <a:solidFill>
                  <a:srgbClr val="FF5F00"/>
                </a:solidFill>
                <a:latin typeface="Euphemia"/>
              </a:rPr>
              <a:t>Self Hosted Integration Runtime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Before </a:t>
            </a:r>
            <a:r>
              <a:rPr lang="pl-PL" sz="2400" b="1" dirty="0">
                <a:solidFill>
                  <a:srgbClr val="465562"/>
                </a:solidFill>
                <a:latin typeface="Euphemia"/>
              </a:rPr>
              <a:t>Data Management Gateway</a:t>
            </a:r>
            <a:endParaRPr lang="en-GB" sz="2400" b="1" dirty="0">
              <a:solidFill>
                <a:srgbClr val="465562"/>
              </a:solidFill>
              <a:latin typeface="Euphemia"/>
            </a:endParaRP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version for ADF V1 and V2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SSL Port : 443</a:t>
            </a:r>
          </a:p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465562"/>
                </a:solidFill>
                <a:latin typeface="Euphemia"/>
              </a:rPr>
              <a:t>One to Many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36186-FC8B-4B75-B3E5-FDD2DF51D040}"/>
              </a:ext>
            </a:extLst>
          </p:cNvPr>
          <p:cNvGrpSpPr/>
          <p:nvPr/>
        </p:nvGrpSpPr>
        <p:grpSpPr>
          <a:xfrm>
            <a:off x="7743057" y="3343702"/>
            <a:ext cx="3202447" cy="2395345"/>
            <a:chOff x="3214092" y="4293096"/>
            <a:chExt cx="2737996" cy="20408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51E1F7-09EE-47A9-A247-8444F4078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4092" y="4947067"/>
              <a:ext cx="780290" cy="7802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17B248-9322-497E-B6A6-29C0CA4DD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4293096"/>
              <a:ext cx="701521" cy="648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1590807-B7B5-4F3F-B7B8-43539B97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0567" y="5013176"/>
              <a:ext cx="701521" cy="6480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5247AD-E7C7-41FB-BD80-8F144A077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6648" y="5685885"/>
              <a:ext cx="701521" cy="648072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1F2DF4-22AB-42D1-BC7C-95701E2F5C22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3994382" y="4617132"/>
              <a:ext cx="1242266" cy="72008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miter lim="800000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C96AB2-DA2C-4053-96E4-6407667699FF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8655709" y="4569174"/>
            <a:ext cx="1469274" cy="0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1345E-62B6-46D1-ABFB-04E7550C7193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8655709" y="4569174"/>
            <a:ext cx="1452994" cy="78955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8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50069A-0AA4-4F00-ABD1-529DDCA1A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03252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Self Hosted 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Integration runtime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DBD6E-6F2B-477F-B6A8-0BE14031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2" y="3513563"/>
            <a:ext cx="68961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B861B-A193-4923-AAC5-BD5F3AF9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6" y="2175885"/>
            <a:ext cx="10795379" cy="9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  <a:t>Pipeline execution and triggers </a:t>
            </a:r>
            <a:b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</a:br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  <a:t>in Azure Data Factory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2640CE-0247-4324-8292-E564C4B07275}"/>
              </a:ext>
            </a:extLst>
          </p:cNvPr>
          <p:cNvSpPr txBox="1">
            <a:spLocks/>
          </p:cNvSpPr>
          <p:nvPr/>
        </p:nvSpPr>
        <p:spPr>
          <a:xfrm>
            <a:off x="1252243" y="2757237"/>
            <a:ext cx="5509088" cy="324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Manual execution (on-demand)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REST API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.NET SDK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Trigger execution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Schedule trigger	</a:t>
            </a:r>
          </a:p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5562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Tumbling window trigger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srgbClr val="465562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5" name="Picture 2" descr="23c3d762-fd0c-46f3-9ba5-8071a684784a.png (396Ã610)">
            <a:extLst>
              <a:ext uri="{FF2B5EF4-FFF2-40B4-BE49-F238E27FC236}">
                <a16:creationId xmlns:a16="http://schemas.microsoft.com/office/drawing/2014/main" id="{81BC08A5-0D00-4CCE-9A7F-5135760A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563" y="2129882"/>
            <a:ext cx="2809194" cy="43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518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051DE-EB50-4B46-BD4A-A68D071E5B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258846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  <a:t>ADF -Templates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38046-C051-41B7-B4F0-A8B6BD2FB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3" y="1499937"/>
            <a:ext cx="7444856" cy="294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7B8E9-2884-4B40-8DE2-5B43C134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359" y="3793156"/>
            <a:ext cx="7618027" cy="28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  <a:t>Azure Data Factory</a:t>
            </a:r>
            <a:r>
              <a:rPr lang="pl-PL" sz="4800" b="1" spc="-50" dirty="0">
                <a:solidFill>
                  <a:srgbClr val="FF5F00"/>
                </a:solidFill>
                <a:latin typeface="Calibri Light" panose="020F0302020204030204"/>
              </a:rPr>
              <a:t> </a:t>
            </a:r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</a:rPr>
              <a:t>Monitoring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C8DFB-E1BF-4138-8FEA-DD6E84C7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1918021"/>
            <a:ext cx="8108379" cy="2217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61C4-C156-4FB4-A001-FE1DF460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36" y="4365728"/>
            <a:ext cx="7309288" cy="1832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8D472-A6EA-4150-ADB2-6A42405BB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3250839"/>
            <a:ext cx="4729357" cy="24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277D5-CF37-4A21-8B86-375FADBA2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71491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</a:rPr>
              <a:t>Azure Data Factory Source Control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C58EE9-3D4F-4F90-B834-3088483149A3}"/>
              </a:ext>
            </a:extLst>
          </p:cNvPr>
          <p:cNvSpPr/>
          <p:nvPr/>
        </p:nvSpPr>
        <p:spPr>
          <a:xfrm>
            <a:off x="792127" y="1997400"/>
            <a:ext cx="10660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Visual Studio Team Services (Azure Portal)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Import/Export ARM Templates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465562"/>
                </a:solidFill>
                <a:latin typeface="Euphemia"/>
              </a:rPr>
              <a:t>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885BF-8965-4752-84EC-FB8EA7C0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86" y="3646450"/>
            <a:ext cx="2765116" cy="2354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6B978-8FB2-41FC-BC8F-D96E7506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31" y="5085598"/>
            <a:ext cx="5815197" cy="11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8560" y="851348"/>
            <a:ext cx="4657761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Agenda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D7AD4-30A0-4EF0-A3FF-38878DE1BABB}"/>
              </a:ext>
            </a:extLst>
          </p:cNvPr>
          <p:cNvSpPr/>
          <p:nvPr/>
        </p:nvSpPr>
        <p:spPr>
          <a:xfrm>
            <a:off x="1336039" y="1594872"/>
            <a:ext cx="103615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Our Project</a:t>
            </a:r>
            <a:r>
              <a:rPr lang="en-GB" sz="4000" b="1" dirty="0">
                <a:solidFill>
                  <a:srgbClr val="EF942F"/>
                </a:solidFill>
              </a:rPr>
              <a:t> </a:t>
            </a: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quick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4000" b="1" dirty="0">
                <a:solidFill>
                  <a:srgbClr val="FF5F00"/>
                </a:solidFill>
              </a:rPr>
              <a:t>Azure Data Factory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Pipelines, Actions, Linked Services, Datasets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4000" b="1" dirty="0">
                <a:solidFill>
                  <a:srgbClr val="FF5F00"/>
                </a:solidFill>
              </a:rPr>
              <a:t>Project challenges and Azure Data Factory</a:t>
            </a:r>
            <a:endParaRPr lang="en-GB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2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6F81C-C6D7-4061-9847-1FCE6A91D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611961" cy="957299"/>
          </a:xfrm>
        </p:spPr>
        <p:txBody>
          <a:bodyPr/>
          <a:lstStyle/>
          <a:p>
            <a:r>
              <a:rPr lang="en-GB" b="1" spc="-50" dirty="0">
                <a:solidFill>
                  <a:srgbClr val="FF5F00"/>
                </a:solidFill>
                <a:latin typeface="Calibri Light" panose="020F0302020204030204"/>
              </a:rPr>
              <a:t>Azure Data Factory Performance</a:t>
            </a:r>
            <a:endParaRPr lang="pl-PL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pic>
        <p:nvPicPr>
          <p:cNvPr id="3" name="Picture 2" descr="Performance matrix">
            <a:extLst>
              <a:ext uri="{FF2B5EF4-FFF2-40B4-BE49-F238E27FC236}">
                <a16:creationId xmlns:a16="http://schemas.microsoft.com/office/drawing/2014/main" id="{ACEF6ECA-7304-4FC0-8E20-1D61F8F52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08" y="1506846"/>
            <a:ext cx="7236804" cy="48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A5C41-5374-4D9B-AF9B-D8F460A94424}"/>
              </a:ext>
            </a:extLst>
          </p:cNvPr>
          <p:cNvSpPr txBox="1"/>
          <p:nvPr/>
        </p:nvSpPr>
        <p:spPr>
          <a:xfrm>
            <a:off x="3295077" y="6441604"/>
            <a:ext cx="88969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dirty="0">
                <a:hlinkClick r:id="rId3"/>
              </a:rPr>
              <a:t>https://docs.microsoft.com/en-us/azure/data-factory/copy-activity-performance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1563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B1485-2094-4158-A6F1-1AE9B8D19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035707" cy="957299"/>
          </a:xfrm>
        </p:spPr>
        <p:txBody>
          <a:bodyPr/>
          <a:lstStyle/>
          <a:p>
            <a:r>
              <a:rPr lang="en-GB" b="1" spc="-50" dirty="0">
                <a:solidFill>
                  <a:srgbClr val="FF5F00"/>
                </a:solidFill>
                <a:latin typeface="Calibri Light" panose="020F0302020204030204"/>
              </a:rPr>
              <a:t>Azure Data Factory Costs</a:t>
            </a:r>
            <a:endParaRPr lang="pl-PL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25A5B5-AD43-44B6-9A6B-27319F12366E}"/>
              </a:ext>
            </a:extLst>
          </p:cNvPr>
          <p:cNvSpPr/>
          <p:nvPr/>
        </p:nvSpPr>
        <p:spPr>
          <a:xfrm>
            <a:off x="1208049" y="1570644"/>
            <a:ext cx="6096000" cy="3865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465562"/>
                </a:solidFill>
                <a:latin typeface="Euphemia"/>
              </a:rPr>
              <a:t>Costs depend on Integration Runtime:</a:t>
            </a: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FF5F00"/>
                </a:solidFill>
                <a:latin typeface="Euphemia"/>
              </a:rPr>
              <a:t>Azure Integration Runtime</a:t>
            </a:r>
            <a:endParaRPr lang="en-GB" sz="2400" dirty="0">
              <a:solidFill>
                <a:srgbClr val="FF5F00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FF5F00"/>
                </a:solidFill>
                <a:latin typeface="Euphemia"/>
              </a:rPr>
              <a:t>Self-hosted Integration Runtime</a:t>
            </a: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Activity runs (in thousands)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Data movement units</a:t>
            </a:r>
            <a:endParaRPr lang="en-GB" sz="2000" dirty="0">
              <a:solidFill>
                <a:srgbClr val="465562"/>
              </a:solidFill>
              <a:latin typeface="Euphemia"/>
            </a:endParaRPr>
          </a:p>
          <a:p>
            <a:pPr marL="708660" lvl="1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465562"/>
                </a:solidFill>
                <a:latin typeface="Euphemia"/>
              </a:rPr>
              <a:t>SQL Server Integration Services</a:t>
            </a:r>
            <a:endParaRPr lang="en-GB" sz="2400" dirty="0">
              <a:solidFill>
                <a:srgbClr val="465562"/>
              </a:solidFill>
              <a:latin typeface="Euphemia"/>
            </a:endParaRPr>
          </a:p>
          <a:p>
            <a:pPr marL="1074420" lvl="2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465562"/>
                </a:solidFill>
                <a:latin typeface="Euphemia"/>
              </a:rPr>
              <a:t>Virtual machine</a:t>
            </a:r>
            <a:r>
              <a:rPr lang="en-GB" sz="2000" dirty="0">
                <a:solidFill>
                  <a:srgbClr val="465562"/>
                </a:solidFill>
                <a:latin typeface="Euphemia"/>
              </a:rPr>
              <a:t>(s) type e.g. D1V2  (h)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5F96A-1B53-4BBE-9B94-45A9E52D4B2A}"/>
              </a:ext>
            </a:extLst>
          </p:cNvPr>
          <p:cNvSpPr/>
          <p:nvPr/>
        </p:nvSpPr>
        <p:spPr>
          <a:xfrm>
            <a:off x="1810215" y="5724765"/>
            <a:ext cx="728918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600"/>
              </a:spcBef>
            </a:pPr>
            <a:r>
              <a:rPr lang="pl-PL" sz="2400" dirty="0">
                <a:solidFill>
                  <a:srgbClr val="FF5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https://azure.microsoft.com/en-gb/pricing/calculator/</a:t>
            </a:r>
            <a:endParaRPr lang="pl-PL" sz="2400" dirty="0">
              <a:solidFill>
                <a:srgbClr val="FF5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CFEB8-F6D5-4820-8E01-499E7571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84" y="1395896"/>
            <a:ext cx="3546557" cy="4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2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DA55D-5398-48F1-827B-3B0DE39B45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7063" y="991063"/>
            <a:ext cx="5910912" cy="717974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Loading Data - Ingest 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7BCF1C-918F-4A98-B869-D5A8EC3D8F7B}"/>
              </a:ext>
            </a:extLst>
          </p:cNvPr>
          <p:cNvSpPr/>
          <p:nvPr/>
        </p:nvSpPr>
        <p:spPr>
          <a:xfrm>
            <a:off x="2164395" y="4565360"/>
            <a:ext cx="57255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rgbClr val="FF5F00"/>
                </a:solidFill>
              </a:rPr>
              <a:t>More than 100 Queries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rgbClr val="FF5F00"/>
                </a:solidFill>
              </a:rPr>
              <a:t>Incremental Load </a:t>
            </a:r>
          </a:p>
          <a:p>
            <a:r>
              <a:rPr lang="en-US" sz="32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pl-PL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5EAAFA-891A-43B6-8F22-ED1C56EBD9DC}"/>
              </a:ext>
            </a:extLst>
          </p:cNvPr>
          <p:cNvGrpSpPr/>
          <p:nvPr/>
        </p:nvGrpSpPr>
        <p:grpSpPr>
          <a:xfrm>
            <a:off x="1671497" y="2036893"/>
            <a:ext cx="8197332" cy="2206436"/>
            <a:chOff x="1318374" y="2153691"/>
            <a:chExt cx="7328545" cy="182473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55DBC8-1011-4EB7-93EF-8099C3D39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8374" y="3288229"/>
              <a:ext cx="537039" cy="4645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D992CE-FD20-4ECF-B132-3335DFFD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374" y="2305048"/>
              <a:ext cx="1355601" cy="10191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A957E3-18E3-4D04-BE0A-09EAC15D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1897" y="2243618"/>
              <a:ext cx="1709738" cy="10191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FA8180-1784-4447-8F6B-1C80DE867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786" y="2153691"/>
              <a:ext cx="1235374" cy="123537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FF2052-11A0-42CD-963B-3CCBFA33D9D2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46" y="2736533"/>
              <a:ext cx="1382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6A032D-FD8A-4F03-ADC6-3663B47D6D1D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5751635" y="2753206"/>
              <a:ext cx="1532151" cy="181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632880-E536-48DF-90C4-54DBCB647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167" y="2919583"/>
              <a:ext cx="344936" cy="41565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AA46AA-CB83-4C78-A34C-FBB31FEAD8D0}"/>
                </a:ext>
              </a:extLst>
            </p:cNvPr>
            <p:cNvSpPr txBox="1"/>
            <p:nvPr/>
          </p:nvSpPr>
          <p:spPr>
            <a:xfrm>
              <a:off x="2577146" y="2311913"/>
              <a:ext cx="1192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 Query</a:t>
              </a:r>
              <a:endParaRPr lang="pl-PL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F3E8B-FCA9-4430-8F19-BCE786C40E47}"/>
                </a:ext>
              </a:extLst>
            </p:cNvPr>
            <p:cNvSpPr txBox="1"/>
            <p:nvPr/>
          </p:nvSpPr>
          <p:spPr>
            <a:xfrm>
              <a:off x="7038786" y="3429000"/>
              <a:ext cx="160813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</a:t>
              </a:r>
            </a:p>
            <a:p>
              <a:pPr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	Store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27C273-DF8E-4E32-9710-FBCFB44E7FBB}"/>
                </a:ext>
              </a:extLst>
            </p:cNvPr>
            <p:cNvSpPr txBox="1"/>
            <p:nvPr/>
          </p:nvSpPr>
          <p:spPr>
            <a:xfrm>
              <a:off x="3683724" y="3442894"/>
              <a:ext cx="239734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Factory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Copy Activity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040CB2-F8D4-485F-9C5A-81AA439919C6}"/>
                </a:ext>
              </a:extLst>
            </p:cNvPr>
            <p:cNvSpPr txBox="1"/>
            <p:nvPr/>
          </p:nvSpPr>
          <p:spPr>
            <a:xfrm>
              <a:off x="1478944" y="3389065"/>
              <a:ext cx="2393702" cy="259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ADF Self-hosted IR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03F960-06C5-4820-A359-3D24C6D5188C}"/>
                </a:ext>
              </a:extLst>
            </p:cNvPr>
            <p:cNvSpPr txBox="1"/>
            <p:nvPr/>
          </p:nvSpPr>
          <p:spPr>
            <a:xfrm>
              <a:off x="6081066" y="2366638"/>
              <a:ext cx="935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CSV File</a:t>
              </a:r>
              <a:endParaRPr lang="pl-PL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31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DA55D-5398-48F1-827B-3B0DE39B45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764" y="926019"/>
            <a:ext cx="9101155" cy="717974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Loading Data - Ingest 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EE92B-9F0D-4B3A-A97E-1ABE2FC07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90" y="4488660"/>
            <a:ext cx="1146695" cy="11466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D37B0C-9C47-4410-A9F9-445834DCCA48}"/>
              </a:ext>
            </a:extLst>
          </p:cNvPr>
          <p:cNvCxnSpPr>
            <a:cxnSpLocks/>
          </p:cNvCxnSpPr>
          <p:nvPr/>
        </p:nvCxnSpPr>
        <p:spPr>
          <a:xfrm flipV="1">
            <a:off x="4472940" y="2474663"/>
            <a:ext cx="0" cy="1989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00D19F-0541-4DC6-A9FA-3453BB5CF73F}"/>
              </a:ext>
            </a:extLst>
          </p:cNvPr>
          <p:cNvSpPr txBox="1"/>
          <p:nvPr/>
        </p:nvSpPr>
        <p:spPr>
          <a:xfrm>
            <a:off x="2552076" y="5690155"/>
            <a:ext cx="77214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= Where (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Inserted Date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Between </a:t>
            </a:r>
            <a:r>
              <a:rPr lang="en-GB" sz="2400" b="1" dirty="0">
                <a:solidFill>
                  <a:srgbClr val="FF5F00"/>
                </a:solidFill>
              </a:rPr>
              <a:t>Last Load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GB" sz="2400" b="1" dirty="0">
                <a:solidFill>
                  <a:srgbClr val="FF5F00"/>
                </a:solidFill>
              </a:rPr>
              <a:t>Now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pl-PL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542856-7998-4F6B-92BC-BFA6869F1824}"/>
              </a:ext>
            </a:extLst>
          </p:cNvPr>
          <p:cNvGrpSpPr/>
          <p:nvPr/>
        </p:nvGrpSpPr>
        <p:grpSpPr>
          <a:xfrm>
            <a:off x="2164395" y="1822385"/>
            <a:ext cx="8132746" cy="3076029"/>
            <a:chOff x="640395" y="1822384"/>
            <a:chExt cx="8132746" cy="30760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27DCF0-FCB8-4C46-A34E-CCC621750E87}"/>
                </a:ext>
              </a:extLst>
            </p:cNvPr>
            <p:cNvSpPr/>
            <p:nvPr/>
          </p:nvSpPr>
          <p:spPr>
            <a:xfrm>
              <a:off x="640395" y="1822384"/>
              <a:ext cx="7863525" cy="2437196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580032-1544-4238-8D19-C4F18335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333" y="3825534"/>
              <a:ext cx="1888808" cy="107287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907A27-AE27-4A95-B120-77F3067C4302}"/>
                </a:ext>
              </a:extLst>
            </p:cNvPr>
            <p:cNvSpPr/>
            <p:nvPr/>
          </p:nvSpPr>
          <p:spPr>
            <a:xfrm>
              <a:off x="5753895" y="4311995"/>
              <a:ext cx="11304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>
                  <a:solidFill>
                    <a:srgbClr val="FF5F00"/>
                  </a:solidFill>
                </a:rPr>
                <a:t>20 DOP</a:t>
              </a:r>
              <a:endParaRPr lang="pl-PL" b="1" dirty="0">
                <a:solidFill>
                  <a:srgbClr val="FF5F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BAC80C-4D0C-440C-9B91-4164CE35DB03}"/>
              </a:ext>
            </a:extLst>
          </p:cNvPr>
          <p:cNvGrpSpPr/>
          <p:nvPr/>
        </p:nvGrpSpPr>
        <p:grpSpPr>
          <a:xfrm>
            <a:off x="2421763" y="1856976"/>
            <a:ext cx="7419157" cy="1824734"/>
            <a:chOff x="1286382" y="2153691"/>
            <a:chExt cx="7419157" cy="1824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27C166-9515-4167-8BB4-E4A6E140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374" y="3288229"/>
              <a:ext cx="537039" cy="46458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5510E03-BF10-47E1-9324-C7CD10161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374" y="2305048"/>
              <a:ext cx="1355601" cy="10191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C4F7F6-BBF3-4FEC-A8B7-E54F8AB8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1897" y="2243618"/>
              <a:ext cx="1709738" cy="10191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AEBEFB2-FEBE-4AF3-A484-397E0C0D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786" y="2153691"/>
              <a:ext cx="1235374" cy="123537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DA0E9D-7B96-459C-AD0C-D9DF998D0975}"/>
                </a:ext>
              </a:extLst>
            </p:cNvPr>
            <p:cNvCxnSpPr>
              <a:cxnSpLocks/>
            </p:cNvCxnSpPr>
            <p:nvPr/>
          </p:nvCxnSpPr>
          <p:spPr>
            <a:xfrm>
              <a:off x="2577146" y="2736533"/>
              <a:ext cx="13825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FEE1C1-8A62-4B2F-8503-6B0F98053651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5751635" y="2753206"/>
              <a:ext cx="1532151" cy="181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96EC21-0E98-4AF2-ACFA-1375D3CD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9167" y="2919583"/>
              <a:ext cx="344936" cy="41565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BDDA9A-8588-4C32-8D0D-7ED9B9E41D9E}"/>
                </a:ext>
              </a:extLst>
            </p:cNvPr>
            <p:cNvSpPr txBox="1"/>
            <p:nvPr/>
          </p:nvSpPr>
          <p:spPr>
            <a:xfrm>
              <a:off x="2577146" y="2311913"/>
              <a:ext cx="1192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SQL Query</a:t>
              </a:r>
              <a:endParaRPr lang="pl-PL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E2CFD8-ADA0-45F4-95E8-A8B9DAD8E4D4}"/>
                </a:ext>
              </a:extLst>
            </p:cNvPr>
            <p:cNvSpPr txBox="1"/>
            <p:nvPr/>
          </p:nvSpPr>
          <p:spPr>
            <a:xfrm>
              <a:off x="7097406" y="3430143"/>
              <a:ext cx="160813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Store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B4004E-A5AF-4A47-AEBC-978910E1E7B0}"/>
                </a:ext>
              </a:extLst>
            </p:cNvPr>
            <p:cNvSpPr txBox="1"/>
            <p:nvPr/>
          </p:nvSpPr>
          <p:spPr>
            <a:xfrm>
              <a:off x="3683724" y="3442894"/>
              <a:ext cx="239734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Factory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Copy Activity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5A2A19-7C6F-4342-8813-0D27C8CBDAE2}"/>
                </a:ext>
              </a:extLst>
            </p:cNvPr>
            <p:cNvSpPr txBox="1"/>
            <p:nvPr/>
          </p:nvSpPr>
          <p:spPr>
            <a:xfrm>
              <a:off x="1286382" y="3434798"/>
              <a:ext cx="239734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Self-hosted IR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5F3DA2-8756-4282-94DE-24CAC609C542}"/>
                </a:ext>
              </a:extLst>
            </p:cNvPr>
            <p:cNvSpPr txBox="1"/>
            <p:nvPr/>
          </p:nvSpPr>
          <p:spPr>
            <a:xfrm>
              <a:off x="6081066" y="2366638"/>
              <a:ext cx="935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CSV File</a:t>
              </a:r>
              <a:endParaRPr lang="pl-PL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95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3E6DA-1934-4D64-A440-FB0CF8B1FD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199366" cy="957299"/>
          </a:xfrm>
        </p:spPr>
        <p:txBody>
          <a:bodyPr/>
          <a:lstStyle/>
          <a:p>
            <a:r>
              <a:rPr lang="en-GB" b="1" dirty="0">
                <a:solidFill>
                  <a:srgbClr val="FF7100"/>
                </a:solidFill>
              </a:rPr>
              <a:t>Loading Data - Ingest </a:t>
            </a:r>
            <a:endParaRPr lang="pl-PL" b="1" dirty="0">
              <a:solidFill>
                <a:srgbClr val="FF7100"/>
              </a:solidFill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77190-D995-410B-A912-8BA038D9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34" y="1946159"/>
            <a:ext cx="8314512" cy="41487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CDA3B-CFBB-41D6-9E85-CE96CBA89F30}"/>
              </a:ext>
            </a:extLst>
          </p:cNvPr>
          <p:cNvGrpSpPr/>
          <p:nvPr/>
        </p:nvGrpSpPr>
        <p:grpSpPr>
          <a:xfrm>
            <a:off x="8207298" y="1695796"/>
            <a:ext cx="2274849" cy="2258579"/>
            <a:chOff x="8207298" y="1695796"/>
            <a:chExt cx="2274849" cy="22585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4D3D75-988F-4148-8626-F549B54A5D50}"/>
                </a:ext>
              </a:extLst>
            </p:cNvPr>
            <p:cNvGrpSpPr/>
            <p:nvPr/>
          </p:nvGrpSpPr>
          <p:grpSpPr>
            <a:xfrm>
              <a:off x="8207298" y="1695796"/>
              <a:ext cx="2274849" cy="2095619"/>
              <a:chOff x="8207298" y="1695796"/>
              <a:chExt cx="2274849" cy="2095619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7939CF2-1547-4567-8706-3B19BD1DC3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7298" y="1814764"/>
                <a:ext cx="2274849" cy="197665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392673-EF22-4251-B102-7C4B5DA4B355}"/>
                  </a:ext>
                </a:extLst>
              </p:cNvPr>
              <p:cNvSpPr txBox="1"/>
              <p:nvPr/>
            </p:nvSpPr>
            <p:spPr>
              <a:xfrm>
                <a:off x="9128632" y="1695796"/>
                <a:ext cx="1108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Port:1433</a:t>
                </a:r>
                <a:endParaRPr lang="pl-PL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B875C2-0F4F-4E0A-99BB-0E7322C09349}"/>
                </a:ext>
              </a:extLst>
            </p:cNvPr>
            <p:cNvCxnSpPr>
              <a:cxnSpLocks/>
            </p:cNvCxnSpPr>
            <p:nvPr/>
          </p:nvCxnSpPr>
          <p:spPr>
            <a:xfrm>
              <a:off x="8443331" y="1852542"/>
              <a:ext cx="2038815" cy="2101833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814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76E3C-AB8E-4911-A0DA-EBF6729C2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0385389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– Copy Activity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8E060-CEA0-481D-AAB9-369BC63B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22" y="2136588"/>
            <a:ext cx="2571750" cy="1495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88560-9169-4A15-9877-1E694427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66" y="4415958"/>
            <a:ext cx="6914939" cy="2277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25AEF3-0A0F-4C47-9770-63AC310AE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299" y="1814764"/>
            <a:ext cx="6551217" cy="28761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668A6B-3A46-45FA-9422-E54070ABFA0F}"/>
              </a:ext>
            </a:extLst>
          </p:cNvPr>
          <p:cNvSpPr/>
          <p:nvPr/>
        </p:nvSpPr>
        <p:spPr>
          <a:xfrm>
            <a:off x="4626299" y="3534937"/>
            <a:ext cx="6914939" cy="115597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02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7549C-C9B3-428A-AE92-F65CC14335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299727" cy="957299"/>
          </a:xfrm>
        </p:spPr>
        <p:txBody>
          <a:bodyPr/>
          <a:lstStyle/>
          <a:p>
            <a:pPr lvl="0"/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</a:rPr>
              <a:t>Azure Data Factory – Copy Activity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</a:endParaRPr>
          </a:p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1442F-7B0F-41AA-A612-526D68A0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00" y="2297072"/>
            <a:ext cx="9477375" cy="36671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25107F-02EA-44AE-8339-A5C3F4D6845E}"/>
              </a:ext>
            </a:extLst>
          </p:cNvPr>
          <p:cNvGrpSpPr/>
          <p:nvPr/>
        </p:nvGrpSpPr>
        <p:grpSpPr>
          <a:xfrm>
            <a:off x="4036742" y="2163337"/>
            <a:ext cx="5858033" cy="4294561"/>
            <a:chOff x="4036742" y="2163337"/>
            <a:chExt cx="5858033" cy="42945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3D8A23-6177-4277-A982-52A920471F1A}"/>
                </a:ext>
              </a:extLst>
            </p:cNvPr>
            <p:cNvSpPr/>
            <p:nvPr/>
          </p:nvSpPr>
          <p:spPr>
            <a:xfrm>
              <a:off x="4036742" y="2163337"/>
              <a:ext cx="4460488" cy="3667125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1E9565-8120-4376-B979-2ADD2FAE84BB}"/>
                </a:ext>
              </a:extLst>
            </p:cNvPr>
            <p:cNvSpPr txBox="1"/>
            <p:nvPr/>
          </p:nvSpPr>
          <p:spPr>
            <a:xfrm>
              <a:off x="6010507" y="6088566"/>
              <a:ext cx="3884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ADF (2 runtimes Self Hosted and Azure)</a:t>
              </a:r>
              <a:endParaRPr lang="pl-PL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7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141E-4E4E-4CCC-BE8E-A015DB49A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4318" y="1030029"/>
            <a:ext cx="10361145" cy="717974"/>
          </a:xfrm>
        </p:spPr>
        <p:txBody>
          <a:bodyPr/>
          <a:lstStyle/>
          <a:p>
            <a:pPr lvl="0"/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Data Processing - Analyse 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pl-P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3C1A50-33B2-4332-862E-4C7ECE9A50CD}"/>
              </a:ext>
            </a:extLst>
          </p:cNvPr>
          <p:cNvGrpSpPr/>
          <p:nvPr/>
        </p:nvGrpSpPr>
        <p:grpSpPr>
          <a:xfrm>
            <a:off x="8549735" y="4742790"/>
            <a:ext cx="3418038" cy="1954490"/>
            <a:chOff x="7740903" y="2155770"/>
            <a:chExt cx="2852894" cy="16930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CFE310-C8F4-4D34-A60C-D84EE45F0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405" y="2155770"/>
              <a:ext cx="1643890" cy="1353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7F5801-E61E-4612-A7C8-2C868682F4AB}"/>
                </a:ext>
              </a:extLst>
            </p:cNvPr>
            <p:cNvSpPr txBox="1"/>
            <p:nvPr/>
          </p:nvSpPr>
          <p:spPr>
            <a:xfrm>
              <a:off x="7740903" y="3576851"/>
              <a:ext cx="2852894" cy="27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Analytics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DBDBB5-0849-41A9-9072-C88EF6E86424}"/>
              </a:ext>
            </a:extLst>
          </p:cNvPr>
          <p:cNvGrpSpPr/>
          <p:nvPr/>
        </p:nvGrpSpPr>
        <p:grpSpPr>
          <a:xfrm>
            <a:off x="1625872" y="2417013"/>
            <a:ext cx="4289018" cy="1144843"/>
            <a:chOff x="1992001" y="1953919"/>
            <a:chExt cx="5291780" cy="16474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A469977-3CF6-4D28-92FB-BFEE683944A5}"/>
                </a:ext>
              </a:extLst>
            </p:cNvPr>
            <p:cNvGrpSpPr/>
            <p:nvPr/>
          </p:nvGrpSpPr>
          <p:grpSpPr>
            <a:xfrm>
              <a:off x="2327037" y="2025415"/>
              <a:ext cx="1924776" cy="1549904"/>
              <a:chOff x="2062219" y="4099645"/>
              <a:chExt cx="2193116" cy="13401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7CC-31FD-4915-ABCE-30F2CC3252E8}"/>
                  </a:ext>
                </a:extLst>
              </p:cNvPr>
              <p:cNvSpPr txBox="1"/>
              <p:nvPr/>
            </p:nvSpPr>
            <p:spPr>
              <a:xfrm>
                <a:off x="2062219" y="5049142"/>
                <a:ext cx="2193116" cy="390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514350">
                  <a:lnSpc>
                    <a:spcPct val="90000"/>
                  </a:lnSpc>
                  <a:defRPr/>
                </a:pPr>
                <a:r>
                  <a:rPr lang="pl-PL" sz="16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Azure </a:t>
                </a:r>
                <a:r>
                  <a:rPr lang="en-GB" sz="16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HDInsight</a:t>
                </a:r>
                <a:endPara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E467D77-2912-463F-9761-5C8EB32A0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5583" y="4099645"/>
                <a:ext cx="1086444" cy="89437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915E48-14AC-410E-B237-15A423359DFF}"/>
                </a:ext>
              </a:extLst>
            </p:cNvPr>
            <p:cNvGrpSpPr/>
            <p:nvPr/>
          </p:nvGrpSpPr>
          <p:grpSpPr>
            <a:xfrm>
              <a:off x="4763554" y="2189347"/>
              <a:ext cx="2485167" cy="1412070"/>
              <a:chOff x="3647395" y="3148950"/>
              <a:chExt cx="3271776" cy="157326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C4F30A-64FB-43EF-B849-9FAB691DBC92}"/>
                  </a:ext>
                </a:extLst>
              </p:cNvPr>
              <p:cNvSpPr txBox="1"/>
              <p:nvPr/>
            </p:nvSpPr>
            <p:spPr>
              <a:xfrm>
                <a:off x="3647395" y="4218873"/>
                <a:ext cx="3271776" cy="503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lnSpc>
                    <a:spcPct val="90000"/>
                  </a:lnSpc>
                  <a:defRPr/>
                </a:pPr>
                <a:r>
                  <a:rPr lang="pl-PL" sz="16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Azure</a:t>
                </a:r>
                <a:r>
                  <a:rPr lang="en-GB" sz="16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Databricks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AE391D-885E-4A5A-AB03-C53A49CD2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5335" y="3148950"/>
                <a:ext cx="1108132" cy="969810"/>
              </a:xfrm>
              <a:prstGeom prst="rect">
                <a:avLst/>
              </a:prstGeom>
            </p:spPr>
          </p:pic>
        </p:grp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069F93BF-F248-4E1F-8B55-0F58A77B8CE1}"/>
                </a:ext>
              </a:extLst>
            </p:cNvPr>
            <p:cNvSpPr/>
            <p:nvPr/>
          </p:nvSpPr>
          <p:spPr>
            <a:xfrm>
              <a:off x="1992001" y="1953919"/>
              <a:ext cx="90487" cy="1467090"/>
            </a:xfrm>
            <a:prstGeom prst="leftBracket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 b="1" dirty="0"/>
            </a:p>
          </p:txBody>
        </p:sp>
        <p:sp>
          <p:nvSpPr>
            <p:cNvPr id="16" name="Right Bracket 15">
              <a:extLst>
                <a:ext uri="{FF2B5EF4-FFF2-40B4-BE49-F238E27FC236}">
                  <a16:creationId xmlns:a16="http://schemas.microsoft.com/office/drawing/2014/main" id="{20815006-0FCC-4DB8-B304-606E6CCF4110}"/>
                </a:ext>
              </a:extLst>
            </p:cNvPr>
            <p:cNvSpPr/>
            <p:nvPr/>
          </p:nvSpPr>
          <p:spPr>
            <a:xfrm>
              <a:off x="7193294" y="1963823"/>
              <a:ext cx="90487" cy="1528078"/>
            </a:xfrm>
            <a:prstGeom prst="rightBracket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F70C2C-3BB8-47A4-A99B-5FE65C68D861}"/>
                </a:ext>
              </a:extLst>
            </p:cNvPr>
            <p:cNvSpPr txBox="1"/>
            <p:nvPr/>
          </p:nvSpPr>
          <p:spPr>
            <a:xfrm>
              <a:off x="4164298" y="2019975"/>
              <a:ext cx="1011042" cy="1018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b="1" dirty="0">
                  <a:solidFill>
                    <a:srgbClr val="FF5F00"/>
                  </a:solidFill>
                </a:rPr>
                <a:t>OR</a:t>
              </a:r>
              <a:endParaRPr lang="pl-PL" sz="2000" b="1" dirty="0">
                <a:solidFill>
                  <a:srgbClr val="FF5F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AEEF01-8EEA-478B-8CB1-A415AA44F9C2}"/>
              </a:ext>
            </a:extLst>
          </p:cNvPr>
          <p:cNvSpPr txBox="1"/>
          <p:nvPr/>
        </p:nvSpPr>
        <p:spPr>
          <a:xfrm>
            <a:off x="7219257" y="5032722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5F00"/>
                </a:solidFill>
              </a:rPr>
              <a:t>AND</a:t>
            </a:r>
            <a:endParaRPr lang="pl-PL" sz="3600" b="1" dirty="0">
              <a:solidFill>
                <a:srgbClr val="FF5F00"/>
              </a:solidFill>
            </a:endParaRPr>
          </a:p>
        </p:txBody>
      </p:sp>
      <p:pic>
        <p:nvPicPr>
          <p:cNvPr id="5122" name="Picture 2" descr="https://spark.apache.org/images/spark-logo-trademark.png">
            <a:extLst>
              <a:ext uri="{FF2B5EF4-FFF2-40B4-BE49-F238E27FC236}">
                <a16:creationId xmlns:a16="http://schemas.microsoft.com/office/drawing/2014/main" id="{9FEB77CD-355D-4ACD-89DA-2812B641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01" y="3878083"/>
            <a:ext cx="2667458" cy="14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4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9141E-4E4E-4CCC-BE8E-A015DB49AF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249" y="979541"/>
            <a:ext cx="9310210" cy="717974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Data Processing - Analyse 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pl-P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6888-C59A-4C83-8F4D-62F5D0B084DD}"/>
              </a:ext>
            </a:extLst>
          </p:cNvPr>
          <p:cNvGrpSpPr/>
          <p:nvPr/>
        </p:nvGrpSpPr>
        <p:grpSpPr>
          <a:xfrm>
            <a:off x="8241749" y="1720611"/>
            <a:ext cx="1635814" cy="1691432"/>
            <a:chOff x="2123723" y="4099646"/>
            <a:chExt cx="1376837" cy="10343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901AD3-4339-4B87-8C92-1275E3D12A5B}"/>
                </a:ext>
              </a:extLst>
            </p:cNvPr>
            <p:cNvSpPr txBox="1"/>
            <p:nvPr/>
          </p:nvSpPr>
          <p:spPr>
            <a:xfrm>
              <a:off x="2123723" y="4942023"/>
              <a:ext cx="1376837" cy="191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HDInsight</a:t>
              </a:r>
              <a:endParaRPr lang="pl-PL" sz="16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92AC4C-5F9C-40CE-A4DF-E0E62DE4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718" y="4099646"/>
              <a:ext cx="1086444" cy="89437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5BB17-6A03-416D-A927-99AE542A623D}"/>
              </a:ext>
            </a:extLst>
          </p:cNvPr>
          <p:cNvGrpSpPr/>
          <p:nvPr/>
        </p:nvGrpSpPr>
        <p:grpSpPr>
          <a:xfrm>
            <a:off x="7914221" y="4017784"/>
            <a:ext cx="2038509" cy="1621095"/>
            <a:chOff x="4292891" y="3158112"/>
            <a:chExt cx="1632830" cy="13562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8DE6BB-0265-4118-8E79-F9AA37B0D332}"/>
                </a:ext>
              </a:extLst>
            </p:cNvPr>
            <p:cNvSpPr txBox="1"/>
            <p:nvPr/>
          </p:nvSpPr>
          <p:spPr>
            <a:xfrm>
              <a:off x="4292891" y="4251687"/>
              <a:ext cx="1632830" cy="2626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>
                <a:lnSpc>
                  <a:spcPct val="90000"/>
                </a:lnSpc>
                <a:defRPr/>
              </a:pPr>
              <a:r>
                <a:rPr lang="pl-PL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</a:t>
              </a:r>
              <a:r>
                <a:rPr lang="en-GB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Databricks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78D6AC-4659-4C26-B0A4-DAAADE92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239" y="3158112"/>
              <a:ext cx="1108132" cy="96981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290F90-0E4D-4198-8CEA-65AD80B62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393" y="1868961"/>
            <a:ext cx="2340928" cy="13632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F66C6F-8574-4DBA-8374-770798852C1A}"/>
              </a:ext>
            </a:extLst>
          </p:cNvPr>
          <p:cNvCxnSpPr>
            <a:cxnSpLocks/>
          </p:cNvCxnSpPr>
          <p:nvPr/>
        </p:nvCxnSpPr>
        <p:spPr>
          <a:xfrm>
            <a:off x="4846321" y="2409338"/>
            <a:ext cx="3281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D33FEB-42C5-4AE7-B598-18416E32A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707" y="4111437"/>
            <a:ext cx="2393659" cy="140803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637521-E31E-4D73-96BA-BE361D690CE9}"/>
              </a:ext>
            </a:extLst>
          </p:cNvPr>
          <p:cNvCxnSpPr>
            <a:cxnSpLocks/>
          </p:cNvCxnSpPr>
          <p:nvPr/>
        </p:nvCxnSpPr>
        <p:spPr>
          <a:xfrm>
            <a:off x="4913008" y="4643613"/>
            <a:ext cx="3281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A44A351-3B06-48DA-9286-676B791C78B9}"/>
              </a:ext>
            </a:extLst>
          </p:cNvPr>
          <p:cNvSpPr txBox="1"/>
          <p:nvPr/>
        </p:nvSpPr>
        <p:spPr>
          <a:xfrm>
            <a:off x="3268848" y="3471751"/>
            <a:ext cx="618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7100"/>
                </a:solidFill>
              </a:rPr>
              <a:t>Create Cluster on demand, run job and terminate cluster</a:t>
            </a:r>
            <a:endParaRPr lang="pl-PL" sz="2000" b="1" dirty="0">
              <a:solidFill>
                <a:srgbClr val="FF71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F2A3A-1BCA-4222-A87B-C4D7E55F85A7}"/>
              </a:ext>
            </a:extLst>
          </p:cNvPr>
          <p:cNvSpPr txBox="1"/>
          <p:nvPr/>
        </p:nvSpPr>
        <p:spPr>
          <a:xfrm>
            <a:off x="5659247" y="2009228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15 - 25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F0569A-CF6C-471E-85DA-EC9CE3DD0FF6}"/>
              </a:ext>
            </a:extLst>
          </p:cNvPr>
          <p:cNvSpPr txBox="1"/>
          <p:nvPr/>
        </p:nvSpPr>
        <p:spPr>
          <a:xfrm>
            <a:off x="5652194" y="4274281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10 -20  minutes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9209DE-D068-463F-96A5-ADDE7AEC5C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6" y="2906732"/>
            <a:ext cx="344936" cy="4156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72A485-E0E7-4D4C-9666-E7FBEF2284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45" y="5223226"/>
            <a:ext cx="344936" cy="41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5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446308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DEMO(s)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250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78129F-88C7-4AFD-B473-255752BD0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9796" y="851348"/>
            <a:ext cx="496652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</a:rPr>
              <a:t>Big Data </a:t>
            </a:r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Project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A0A320-7C39-4591-B3E6-2F1C1B6D0574}"/>
              </a:ext>
            </a:extLst>
          </p:cNvPr>
          <p:cNvSpPr/>
          <p:nvPr/>
        </p:nvSpPr>
        <p:spPr>
          <a:xfrm>
            <a:off x="4966010" y="6127816"/>
            <a:ext cx="8181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hlinkClick r:id="rId3"/>
              </a:rPr>
              <a:t>https://www.tauron-dystrybucja.pl/o-spolce/innowacje-tauron/mdm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65F7B-C8F4-4ECA-886A-67058915E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25" y="1678070"/>
            <a:ext cx="8923303" cy="3501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5530C-41C7-485B-B7BB-B622042C5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92" y="3250762"/>
            <a:ext cx="8095785" cy="27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1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033347" y="1346436"/>
            <a:ext cx="320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6000" b="1" spc="-50" dirty="0">
                <a:solidFill>
                  <a:srgbClr val="FF5F00"/>
                </a:solidFill>
                <a:latin typeface="Calibri Light" panose="020F0302020204030204"/>
              </a:rPr>
              <a:t>Resources</a:t>
            </a:r>
            <a:endParaRPr lang="pl-PL" sz="60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4B28B-6E36-42BF-BD82-5C7B578159B3}"/>
              </a:ext>
            </a:extLst>
          </p:cNvPr>
          <p:cNvSpPr/>
          <p:nvPr/>
        </p:nvSpPr>
        <p:spPr>
          <a:xfrm>
            <a:off x="1146748" y="3266636"/>
            <a:ext cx="5582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>
                <a:hlinkClick r:id="rId3"/>
              </a:rPr>
              <a:t>https://github.com/FP-DataSolutions</a:t>
            </a:r>
            <a:endParaRPr lang="pl-P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E749A-AD51-41C1-AE88-FE099E6F1148}"/>
              </a:ext>
            </a:extLst>
          </p:cNvPr>
          <p:cNvSpPr/>
          <p:nvPr/>
        </p:nvSpPr>
        <p:spPr>
          <a:xfrm>
            <a:off x="1146748" y="2743416"/>
            <a:ext cx="5375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 dirty="0">
                <a:hlinkClick r:id="rId4"/>
              </a:rPr>
              <a:t>https://github.com/cloud4yourdata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90659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666240" y="271803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THANK YOU!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C0C8EA-62FC-4571-8E2A-2DA5417E73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608351" cy="957299"/>
          </a:xfrm>
        </p:spPr>
        <p:txBody>
          <a:bodyPr>
            <a:normAutofit/>
          </a:bodyPr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Big Data Project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740050-179E-4D9D-BF38-CE7C089ADBA4}"/>
              </a:ext>
            </a:extLst>
          </p:cNvPr>
          <p:cNvSpPr/>
          <p:nvPr/>
        </p:nvSpPr>
        <p:spPr>
          <a:xfrm>
            <a:off x="1250527" y="1625502"/>
            <a:ext cx="492918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b="1" dirty="0">
                <a:solidFill>
                  <a:srgbClr val="FF7100"/>
                </a:solidFill>
              </a:rPr>
              <a:t>Input Data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(400 000 Meters)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OnPremise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Oracle Database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 TB Initial Load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 GB Daily Load (Batch Mode)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2569E-DAAC-4F3B-8F40-4C800D9C3851}"/>
              </a:ext>
            </a:extLst>
          </p:cNvPr>
          <p:cNvSpPr/>
          <p:nvPr/>
        </p:nvSpPr>
        <p:spPr>
          <a:xfrm>
            <a:off x="1429121" y="3637202"/>
            <a:ext cx="4572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FF7100"/>
                </a:solidFill>
              </a:rPr>
              <a:t>Output data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KPIs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Visualizations (Maps, Charts…)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raw data</a:t>
            </a:r>
          </a:p>
          <a:p>
            <a:pPr marL="942975" lvl="2" indent="-257175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Queries (Point Queries) 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4D00ADB-7FC9-4F5C-AFDE-B964F1E4B0B3}"/>
              </a:ext>
            </a:extLst>
          </p:cNvPr>
          <p:cNvSpPr/>
          <p:nvPr/>
        </p:nvSpPr>
        <p:spPr>
          <a:xfrm>
            <a:off x="6613517" y="1625502"/>
            <a:ext cx="4572000" cy="15234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b="1" dirty="0">
                <a:solidFill>
                  <a:srgbClr val="FF7100"/>
                </a:solidFill>
              </a:rPr>
              <a:t>Data Processing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problems = 7 algorithms</a:t>
            </a:r>
          </a:p>
          <a:p>
            <a:pPr marL="342900" lvl="1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(Mathematical and analytical models )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Batch mode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Processing Time &lt; 8h</a:t>
            </a:r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135C5C1-A11A-4293-847F-754EC802C1FB}"/>
              </a:ext>
            </a:extLst>
          </p:cNvPr>
          <p:cNvGrpSpPr/>
          <p:nvPr/>
        </p:nvGrpSpPr>
        <p:grpSpPr>
          <a:xfrm>
            <a:off x="2740791" y="5375303"/>
            <a:ext cx="974330" cy="974327"/>
            <a:chOff x="9144000" y="7532144"/>
            <a:chExt cx="974330" cy="974327"/>
          </a:xfrm>
        </p:grpSpPr>
        <p:sp>
          <p:nvSpPr>
            <p:cNvPr id="42" name="Freeform: Shape 111">
              <a:extLst>
                <a:ext uri="{FF2B5EF4-FFF2-40B4-BE49-F238E27FC236}">
                  <a16:creationId xmlns:a16="http://schemas.microsoft.com/office/drawing/2014/main" id="{B0B7B267-BED6-4AFB-829E-AAA6F14E9E8F}"/>
                </a:ext>
              </a:extLst>
            </p:cNvPr>
            <p:cNvSpPr/>
            <p:nvPr/>
          </p:nvSpPr>
          <p:spPr>
            <a:xfrm>
              <a:off x="9144000" y="7532144"/>
              <a:ext cx="974330" cy="974327"/>
            </a:xfrm>
            <a:custGeom>
              <a:avLst/>
              <a:gdLst/>
              <a:ahLst/>
              <a:cxnLst/>
              <a:rect l="l" t="t" r="r" b="b"/>
              <a:pathLst>
                <a:path w="195927" h="195927">
                  <a:moveTo>
                    <a:pt x="97964" y="0"/>
                  </a:moveTo>
                  <a:cubicBezTo>
                    <a:pt x="116200" y="208"/>
                    <a:pt x="132679" y="4667"/>
                    <a:pt x="147399" y="13379"/>
                  </a:cubicBezTo>
                  <a:cubicBezTo>
                    <a:pt x="162120" y="22090"/>
                    <a:pt x="173837" y="33807"/>
                    <a:pt x="182548" y="48528"/>
                  </a:cubicBezTo>
                  <a:cubicBezTo>
                    <a:pt x="191260" y="63248"/>
                    <a:pt x="195719" y="79727"/>
                    <a:pt x="195927" y="97963"/>
                  </a:cubicBezTo>
                  <a:cubicBezTo>
                    <a:pt x="195719" y="116199"/>
                    <a:pt x="191260" y="132677"/>
                    <a:pt x="182548" y="147398"/>
                  </a:cubicBezTo>
                  <a:cubicBezTo>
                    <a:pt x="173837" y="162119"/>
                    <a:pt x="162120" y="173836"/>
                    <a:pt x="147399" y="182547"/>
                  </a:cubicBezTo>
                  <a:cubicBezTo>
                    <a:pt x="132679" y="191259"/>
                    <a:pt x="116200" y="195719"/>
                    <a:pt x="97964" y="195927"/>
                  </a:cubicBezTo>
                  <a:cubicBezTo>
                    <a:pt x="79728" y="195719"/>
                    <a:pt x="63250" y="191259"/>
                    <a:pt x="48529" y="182547"/>
                  </a:cubicBezTo>
                  <a:cubicBezTo>
                    <a:pt x="33808" y="173836"/>
                    <a:pt x="22091" y="162119"/>
                    <a:pt x="13380" y="147398"/>
                  </a:cubicBezTo>
                  <a:cubicBezTo>
                    <a:pt x="4668" y="132677"/>
                    <a:pt x="208" y="116199"/>
                    <a:pt x="0" y="97963"/>
                  </a:cubicBezTo>
                  <a:cubicBezTo>
                    <a:pt x="208" y="79727"/>
                    <a:pt x="4668" y="63248"/>
                    <a:pt x="13380" y="48528"/>
                  </a:cubicBezTo>
                  <a:cubicBezTo>
                    <a:pt x="22091" y="33807"/>
                    <a:pt x="33808" y="22090"/>
                    <a:pt x="48529" y="13379"/>
                  </a:cubicBezTo>
                  <a:cubicBezTo>
                    <a:pt x="63250" y="4667"/>
                    <a:pt x="79728" y="208"/>
                    <a:pt x="97964" y="0"/>
                  </a:cubicBezTo>
                  <a:close/>
                </a:path>
              </a:pathLst>
            </a:custGeom>
            <a:solidFill>
              <a:srgbClr val="2580B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grpSp>
          <p:nvGrpSpPr>
            <p:cNvPr id="43" name="Grupa 42">
              <a:extLst>
                <a:ext uri="{FF2B5EF4-FFF2-40B4-BE49-F238E27FC236}">
                  <a16:creationId xmlns:a16="http://schemas.microsoft.com/office/drawing/2014/main" id="{7CB4C8D5-A9C8-434F-B410-C266D7A1A56A}"/>
                </a:ext>
              </a:extLst>
            </p:cNvPr>
            <p:cNvGrpSpPr/>
            <p:nvPr/>
          </p:nvGrpSpPr>
          <p:grpSpPr>
            <a:xfrm>
              <a:off x="9301076" y="7689218"/>
              <a:ext cx="660178" cy="660178"/>
              <a:chOff x="10587520" y="7778118"/>
              <a:chExt cx="660178" cy="660178"/>
            </a:xfrm>
          </p:grpSpPr>
          <p:sp>
            <p:nvSpPr>
              <p:cNvPr id="44" name="Freeform: Shape 81">
                <a:extLst>
                  <a:ext uri="{FF2B5EF4-FFF2-40B4-BE49-F238E27FC236}">
                    <a16:creationId xmlns:a16="http://schemas.microsoft.com/office/drawing/2014/main" id="{A848B445-D609-4FB1-B1BB-5B17E8AB3A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50268" y="7833875"/>
                <a:ext cx="534682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228584" h="179599">
                    <a:moveTo>
                      <a:pt x="195941" y="97965"/>
                    </a:moveTo>
                    <a:cubicBezTo>
                      <a:pt x="191298" y="98079"/>
                      <a:pt x="187444" y="99669"/>
                      <a:pt x="184379" y="102733"/>
                    </a:cubicBezTo>
                    <a:cubicBezTo>
                      <a:pt x="181315" y="105798"/>
                      <a:pt x="179725" y="109652"/>
                      <a:pt x="179611" y="114295"/>
                    </a:cubicBezTo>
                    <a:cubicBezTo>
                      <a:pt x="179725" y="118939"/>
                      <a:pt x="181315" y="122793"/>
                      <a:pt x="184379" y="125857"/>
                    </a:cubicBezTo>
                    <a:cubicBezTo>
                      <a:pt x="187444" y="128922"/>
                      <a:pt x="191298" y="130511"/>
                      <a:pt x="195941" y="130626"/>
                    </a:cubicBezTo>
                    <a:cubicBezTo>
                      <a:pt x="200584" y="130511"/>
                      <a:pt x="204438" y="128922"/>
                      <a:pt x="207503" y="125857"/>
                    </a:cubicBezTo>
                    <a:cubicBezTo>
                      <a:pt x="210568" y="122793"/>
                      <a:pt x="212157" y="118939"/>
                      <a:pt x="212272" y="114295"/>
                    </a:cubicBezTo>
                    <a:cubicBezTo>
                      <a:pt x="212157" y="109652"/>
                      <a:pt x="210568" y="105798"/>
                      <a:pt x="207503" y="102733"/>
                    </a:cubicBezTo>
                    <a:cubicBezTo>
                      <a:pt x="204438" y="99669"/>
                      <a:pt x="200584" y="98079"/>
                      <a:pt x="195941" y="97965"/>
                    </a:cubicBezTo>
                    <a:close/>
                    <a:moveTo>
                      <a:pt x="32643" y="97965"/>
                    </a:moveTo>
                    <a:cubicBezTo>
                      <a:pt x="27999" y="98079"/>
                      <a:pt x="24146" y="99669"/>
                      <a:pt x="21081" y="102733"/>
                    </a:cubicBezTo>
                    <a:cubicBezTo>
                      <a:pt x="18017" y="105798"/>
                      <a:pt x="16427" y="109652"/>
                      <a:pt x="16313" y="114295"/>
                    </a:cubicBezTo>
                    <a:cubicBezTo>
                      <a:pt x="16427" y="118939"/>
                      <a:pt x="18017" y="122793"/>
                      <a:pt x="21081" y="125857"/>
                    </a:cubicBezTo>
                    <a:cubicBezTo>
                      <a:pt x="24146" y="128922"/>
                      <a:pt x="27999" y="130511"/>
                      <a:pt x="32643" y="130626"/>
                    </a:cubicBezTo>
                    <a:cubicBezTo>
                      <a:pt x="37286" y="130511"/>
                      <a:pt x="41140" y="128922"/>
                      <a:pt x="44204" y="125857"/>
                    </a:cubicBezTo>
                    <a:cubicBezTo>
                      <a:pt x="47269" y="122793"/>
                      <a:pt x="48858" y="118939"/>
                      <a:pt x="48972" y="114295"/>
                    </a:cubicBezTo>
                    <a:cubicBezTo>
                      <a:pt x="48858" y="109652"/>
                      <a:pt x="47269" y="105798"/>
                      <a:pt x="44204" y="102733"/>
                    </a:cubicBezTo>
                    <a:cubicBezTo>
                      <a:pt x="41140" y="99669"/>
                      <a:pt x="37286" y="98079"/>
                      <a:pt x="32643" y="97965"/>
                    </a:cubicBezTo>
                    <a:close/>
                    <a:moveTo>
                      <a:pt x="135087" y="59818"/>
                    </a:moveTo>
                    <a:cubicBezTo>
                      <a:pt x="132846" y="59289"/>
                      <a:pt x="130789" y="59582"/>
                      <a:pt x="128915" y="60695"/>
                    </a:cubicBezTo>
                    <a:cubicBezTo>
                      <a:pt x="127041" y="61809"/>
                      <a:pt x="125782" y="63473"/>
                      <a:pt x="125136" y="65687"/>
                    </a:cubicBezTo>
                    <a:lnTo>
                      <a:pt x="112251" y="114423"/>
                    </a:lnTo>
                    <a:cubicBezTo>
                      <a:pt x="107113" y="114867"/>
                      <a:pt x="102589" y="116690"/>
                      <a:pt x="98680" y="119893"/>
                    </a:cubicBezTo>
                    <a:cubicBezTo>
                      <a:pt x="94770" y="123096"/>
                      <a:pt x="92064" y="127311"/>
                      <a:pt x="90562" y="132539"/>
                    </a:cubicBezTo>
                    <a:cubicBezTo>
                      <a:pt x="89453" y="136983"/>
                      <a:pt x="89489" y="141265"/>
                      <a:pt x="90671" y="145387"/>
                    </a:cubicBezTo>
                    <a:cubicBezTo>
                      <a:pt x="91853" y="149509"/>
                      <a:pt x="93950" y="153092"/>
                      <a:pt x="96960" y="156137"/>
                    </a:cubicBezTo>
                    <a:cubicBezTo>
                      <a:pt x="99971" y="159182"/>
                      <a:pt x="103664" y="161309"/>
                      <a:pt x="108040" y="162521"/>
                    </a:cubicBezTo>
                    <a:cubicBezTo>
                      <a:pt x="112484" y="163629"/>
                      <a:pt x="116766" y="163593"/>
                      <a:pt x="120888" y="162411"/>
                    </a:cubicBezTo>
                    <a:cubicBezTo>
                      <a:pt x="125010" y="161229"/>
                      <a:pt x="128593" y="159132"/>
                      <a:pt x="131637" y="156122"/>
                    </a:cubicBezTo>
                    <a:cubicBezTo>
                      <a:pt x="134682" y="153112"/>
                      <a:pt x="136810" y="149418"/>
                      <a:pt x="138021" y="145042"/>
                    </a:cubicBezTo>
                    <a:cubicBezTo>
                      <a:pt x="139297" y="139774"/>
                      <a:pt x="139010" y="134777"/>
                      <a:pt x="137160" y="130051"/>
                    </a:cubicBezTo>
                    <a:cubicBezTo>
                      <a:pt x="135310" y="125326"/>
                      <a:pt x="132280" y="121477"/>
                      <a:pt x="128070" y="118505"/>
                    </a:cubicBezTo>
                    <a:lnTo>
                      <a:pt x="140955" y="69770"/>
                    </a:lnTo>
                    <a:cubicBezTo>
                      <a:pt x="141428" y="67529"/>
                      <a:pt x="141120" y="65472"/>
                      <a:pt x="140030" y="63598"/>
                    </a:cubicBezTo>
                    <a:cubicBezTo>
                      <a:pt x="138941" y="61724"/>
                      <a:pt x="137293" y="60464"/>
                      <a:pt x="135087" y="59818"/>
                    </a:cubicBezTo>
                    <a:close/>
                    <a:moveTo>
                      <a:pt x="171446" y="40809"/>
                    </a:moveTo>
                    <a:cubicBezTo>
                      <a:pt x="166803" y="40923"/>
                      <a:pt x="162949" y="42513"/>
                      <a:pt x="159884" y="45577"/>
                    </a:cubicBezTo>
                    <a:cubicBezTo>
                      <a:pt x="156820" y="48642"/>
                      <a:pt x="155231" y="52496"/>
                      <a:pt x="155116" y="57139"/>
                    </a:cubicBezTo>
                    <a:cubicBezTo>
                      <a:pt x="155231" y="61782"/>
                      <a:pt x="156820" y="65636"/>
                      <a:pt x="159884" y="68701"/>
                    </a:cubicBezTo>
                    <a:cubicBezTo>
                      <a:pt x="162949" y="71766"/>
                      <a:pt x="166803" y="73355"/>
                      <a:pt x="171446" y="73469"/>
                    </a:cubicBezTo>
                    <a:cubicBezTo>
                      <a:pt x="176089" y="73355"/>
                      <a:pt x="179943" y="71766"/>
                      <a:pt x="183008" y="68701"/>
                    </a:cubicBezTo>
                    <a:cubicBezTo>
                      <a:pt x="186072" y="65636"/>
                      <a:pt x="187662" y="61782"/>
                      <a:pt x="187776" y="57139"/>
                    </a:cubicBezTo>
                    <a:cubicBezTo>
                      <a:pt x="187662" y="52496"/>
                      <a:pt x="186072" y="48642"/>
                      <a:pt x="183008" y="45577"/>
                    </a:cubicBezTo>
                    <a:cubicBezTo>
                      <a:pt x="179943" y="42513"/>
                      <a:pt x="176089" y="40923"/>
                      <a:pt x="171446" y="40809"/>
                    </a:cubicBezTo>
                    <a:close/>
                    <a:moveTo>
                      <a:pt x="57137" y="40809"/>
                    </a:moveTo>
                    <a:cubicBezTo>
                      <a:pt x="52494" y="40923"/>
                      <a:pt x="48640" y="42513"/>
                      <a:pt x="45576" y="45577"/>
                    </a:cubicBezTo>
                    <a:cubicBezTo>
                      <a:pt x="42511" y="48642"/>
                      <a:pt x="40922" y="52496"/>
                      <a:pt x="40808" y="57139"/>
                    </a:cubicBezTo>
                    <a:cubicBezTo>
                      <a:pt x="40922" y="61782"/>
                      <a:pt x="42511" y="65636"/>
                      <a:pt x="45576" y="68701"/>
                    </a:cubicBezTo>
                    <a:cubicBezTo>
                      <a:pt x="48640" y="71766"/>
                      <a:pt x="52494" y="73355"/>
                      <a:pt x="57137" y="73469"/>
                    </a:cubicBezTo>
                    <a:cubicBezTo>
                      <a:pt x="61781" y="73355"/>
                      <a:pt x="65635" y="71766"/>
                      <a:pt x="68699" y="68701"/>
                    </a:cubicBezTo>
                    <a:cubicBezTo>
                      <a:pt x="71764" y="65636"/>
                      <a:pt x="73353" y="61782"/>
                      <a:pt x="73467" y="57139"/>
                    </a:cubicBezTo>
                    <a:cubicBezTo>
                      <a:pt x="73353" y="52496"/>
                      <a:pt x="71764" y="48642"/>
                      <a:pt x="68699" y="45577"/>
                    </a:cubicBezTo>
                    <a:cubicBezTo>
                      <a:pt x="65635" y="42513"/>
                      <a:pt x="61781" y="40923"/>
                      <a:pt x="57137" y="40809"/>
                    </a:cubicBezTo>
                    <a:close/>
                    <a:moveTo>
                      <a:pt x="114292" y="16313"/>
                    </a:moveTo>
                    <a:cubicBezTo>
                      <a:pt x="109648" y="16427"/>
                      <a:pt x="105795" y="18017"/>
                      <a:pt x="102730" y="21082"/>
                    </a:cubicBezTo>
                    <a:cubicBezTo>
                      <a:pt x="99666" y="24146"/>
                      <a:pt x="98076" y="28000"/>
                      <a:pt x="97962" y="32644"/>
                    </a:cubicBezTo>
                    <a:cubicBezTo>
                      <a:pt x="98076" y="37287"/>
                      <a:pt x="99666" y="41141"/>
                      <a:pt x="102730" y="44206"/>
                    </a:cubicBezTo>
                    <a:cubicBezTo>
                      <a:pt x="105795" y="47270"/>
                      <a:pt x="109648" y="48860"/>
                      <a:pt x="114292" y="48974"/>
                    </a:cubicBezTo>
                    <a:cubicBezTo>
                      <a:pt x="118935" y="48860"/>
                      <a:pt x="122789" y="47270"/>
                      <a:pt x="125853" y="44206"/>
                    </a:cubicBezTo>
                    <a:cubicBezTo>
                      <a:pt x="128918" y="41141"/>
                      <a:pt x="130507" y="37287"/>
                      <a:pt x="130622" y="32644"/>
                    </a:cubicBezTo>
                    <a:cubicBezTo>
                      <a:pt x="130507" y="28000"/>
                      <a:pt x="128918" y="24146"/>
                      <a:pt x="125853" y="21082"/>
                    </a:cubicBezTo>
                    <a:cubicBezTo>
                      <a:pt x="122789" y="18017"/>
                      <a:pt x="118935" y="16427"/>
                      <a:pt x="114292" y="16313"/>
                    </a:cubicBezTo>
                    <a:close/>
                    <a:moveTo>
                      <a:pt x="114292" y="0"/>
                    </a:moveTo>
                    <a:cubicBezTo>
                      <a:pt x="130150" y="103"/>
                      <a:pt x="144966" y="3102"/>
                      <a:pt x="158738" y="8996"/>
                    </a:cubicBezTo>
                    <a:cubicBezTo>
                      <a:pt x="172510" y="14890"/>
                      <a:pt x="184621" y="23063"/>
                      <a:pt x="195072" y="33513"/>
                    </a:cubicBezTo>
                    <a:cubicBezTo>
                      <a:pt x="205522" y="43964"/>
                      <a:pt x="213694" y="56076"/>
                      <a:pt x="219589" y="69848"/>
                    </a:cubicBezTo>
                    <a:cubicBezTo>
                      <a:pt x="225483" y="83620"/>
                      <a:pt x="228481" y="98436"/>
                      <a:pt x="228584" y="114295"/>
                    </a:cubicBezTo>
                    <a:cubicBezTo>
                      <a:pt x="228568" y="125307"/>
                      <a:pt x="227039" y="136008"/>
                      <a:pt x="223996" y="146396"/>
                    </a:cubicBezTo>
                    <a:cubicBezTo>
                      <a:pt x="220953" y="156784"/>
                      <a:pt x="216492" y="166620"/>
                      <a:pt x="210612" y="175903"/>
                    </a:cubicBezTo>
                    <a:cubicBezTo>
                      <a:pt x="209831" y="177061"/>
                      <a:pt x="208842" y="177963"/>
                      <a:pt x="207646" y="178611"/>
                    </a:cubicBezTo>
                    <a:cubicBezTo>
                      <a:pt x="206450" y="179259"/>
                      <a:pt x="205142" y="179588"/>
                      <a:pt x="203723" y="179599"/>
                    </a:cubicBezTo>
                    <a:lnTo>
                      <a:pt x="24860" y="179599"/>
                    </a:lnTo>
                    <a:cubicBezTo>
                      <a:pt x="23441" y="179588"/>
                      <a:pt x="22134" y="179259"/>
                      <a:pt x="20938" y="178611"/>
                    </a:cubicBezTo>
                    <a:cubicBezTo>
                      <a:pt x="19741" y="177963"/>
                      <a:pt x="18753" y="177061"/>
                      <a:pt x="17971" y="175903"/>
                    </a:cubicBezTo>
                    <a:cubicBezTo>
                      <a:pt x="12092" y="166676"/>
                      <a:pt x="7631" y="156856"/>
                      <a:pt x="4588" y="146444"/>
                    </a:cubicBezTo>
                    <a:cubicBezTo>
                      <a:pt x="1545" y="136031"/>
                      <a:pt x="16" y="125315"/>
                      <a:pt x="0" y="114295"/>
                    </a:cubicBezTo>
                    <a:cubicBezTo>
                      <a:pt x="103" y="98436"/>
                      <a:pt x="3102" y="83620"/>
                      <a:pt x="8996" y="69848"/>
                    </a:cubicBezTo>
                    <a:cubicBezTo>
                      <a:pt x="14890" y="56076"/>
                      <a:pt x="23062" y="43964"/>
                      <a:pt x="33512" y="33513"/>
                    </a:cubicBezTo>
                    <a:cubicBezTo>
                      <a:pt x="43963" y="23063"/>
                      <a:pt x="56074" y="14890"/>
                      <a:pt x="69846" y="8996"/>
                    </a:cubicBezTo>
                    <a:cubicBezTo>
                      <a:pt x="83618" y="3102"/>
                      <a:pt x="98433" y="103"/>
                      <a:pt x="114292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5" name="Owal 44">
                <a:extLst>
                  <a:ext uri="{FF2B5EF4-FFF2-40B4-BE49-F238E27FC236}">
                    <a16:creationId xmlns:a16="http://schemas.microsoft.com/office/drawing/2014/main" id="{B4039C91-3E29-4366-B7BF-713CD696E8FF}"/>
                  </a:ext>
                </a:extLst>
              </p:cNvPr>
              <p:cNvSpPr/>
              <p:nvPr/>
            </p:nvSpPr>
            <p:spPr>
              <a:xfrm>
                <a:off x="10587520" y="7778118"/>
                <a:ext cx="660178" cy="660178"/>
              </a:xfrm>
              <a:prstGeom prst="ellipse">
                <a:avLst/>
              </a:prstGeom>
              <a:noFill/>
              <a:ln w="317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014DA78D-93C8-4CED-AD68-02FC725A2D00}"/>
              </a:ext>
            </a:extLst>
          </p:cNvPr>
          <p:cNvGrpSpPr/>
          <p:nvPr/>
        </p:nvGrpSpPr>
        <p:grpSpPr>
          <a:xfrm>
            <a:off x="6968467" y="5372290"/>
            <a:ext cx="977342" cy="977339"/>
            <a:chOff x="392338" y="6623826"/>
            <a:chExt cx="977342" cy="977339"/>
          </a:xfrm>
        </p:grpSpPr>
        <p:sp>
          <p:nvSpPr>
            <p:cNvPr id="49" name="Freeform: Shape 111">
              <a:extLst>
                <a:ext uri="{FF2B5EF4-FFF2-40B4-BE49-F238E27FC236}">
                  <a16:creationId xmlns:a16="http://schemas.microsoft.com/office/drawing/2014/main" id="{4440A8D0-6462-4A37-B139-B13BBA237941}"/>
                </a:ext>
              </a:extLst>
            </p:cNvPr>
            <p:cNvSpPr/>
            <p:nvPr/>
          </p:nvSpPr>
          <p:spPr>
            <a:xfrm>
              <a:off x="392338" y="6623826"/>
              <a:ext cx="977342" cy="977339"/>
            </a:xfrm>
            <a:custGeom>
              <a:avLst/>
              <a:gdLst/>
              <a:ahLst/>
              <a:cxnLst/>
              <a:rect l="l" t="t" r="r" b="b"/>
              <a:pathLst>
                <a:path w="195927" h="195927">
                  <a:moveTo>
                    <a:pt x="97964" y="0"/>
                  </a:moveTo>
                  <a:cubicBezTo>
                    <a:pt x="116200" y="208"/>
                    <a:pt x="132679" y="4667"/>
                    <a:pt x="147399" y="13379"/>
                  </a:cubicBezTo>
                  <a:cubicBezTo>
                    <a:pt x="162120" y="22090"/>
                    <a:pt x="173837" y="33807"/>
                    <a:pt x="182548" y="48528"/>
                  </a:cubicBezTo>
                  <a:cubicBezTo>
                    <a:pt x="191260" y="63248"/>
                    <a:pt x="195719" y="79727"/>
                    <a:pt x="195927" y="97963"/>
                  </a:cubicBezTo>
                  <a:cubicBezTo>
                    <a:pt x="195719" y="116199"/>
                    <a:pt x="191260" y="132677"/>
                    <a:pt x="182548" y="147398"/>
                  </a:cubicBezTo>
                  <a:cubicBezTo>
                    <a:pt x="173837" y="162119"/>
                    <a:pt x="162120" y="173836"/>
                    <a:pt x="147399" y="182547"/>
                  </a:cubicBezTo>
                  <a:cubicBezTo>
                    <a:pt x="132679" y="191259"/>
                    <a:pt x="116200" y="195719"/>
                    <a:pt x="97964" y="195927"/>
                  </a:cubicBezTo>
                  <a:cubicBezTo>
                    <a:pt x="79728" y="195719"/>
                    <a:pt x="63250" y="191259"/>
                    <a:pt x="48529" y="182547"/>
                  </a:cubicBezTo>
                  <a:cubicBezTo>
                    <a:pt x="33808" y="173836"/>
                    <a:pt x="22091" y="162119"/>
                    <a:pt x="13380" y="147398"/>
                  </a:cubicBezTo>
                  <a:cubicBezTo>
                    <a:pt x="4668" y="132677"/>
                    <a:pt x="208" y="116199"/>
                    <a:pt x="0" y="97963"/>
                  </a:cubicBezTo>
                  <a:cubicBezTo>
                    <a:pt x="208" y="79727"/>
                    <a:pt x="4668" y="63248"/>
                    <a:pt x="13380" y="48528"/>
                  </a:cubicBezTo>
                  <a:cubicBezTo>
                    <a:pt x="22091" y="33807"/>
                    <a:pt x="33808" y="22090"/>
                    <a:pt x="48529" y="13379"/>
                  </a:cubicBezTo>
                  <a:cubicBezTo>
                    <a:pt x="63250" y="4667"/>
                    <a:pt x="79728" y="208"/>
                    <a:pt x="97964" y="0"/>
                  </a:cubicBezTo>
                  <a:close/>
                </a:path>
              </a:pathLst>
            </a:custGeom>
            <a:solidFill>
              <a:srgbClr val="F59B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0" name="Freeform: Shape 173">
              <a:extLst>
                <a:ext uri="{FF2B5EF4-FFF2-40B4-BE49-F238E27FC236}">
                  <a16:creationId xmlns:a16="http://schemas.microsoft.com/office/drawing/2014/main" id="{0633A64D-F990-4F65-86D0-59891C084069}"/>
                </a:ext>
              </a:extLst>
            </p:cNvPr>
            <p:cNvSpPr/>
            <p:nvPr/>
          </p:nvSpPr>
          <p:spPr>
            <a:xfrm>
              <a:off x="551621" y="6834184"/>
              <a:ext cx="653506" cy="556622"/>
            </a:xfrm>
            <a:custGeom>
              <a:avLst/>
              <a:gdLst/>
              <a:ahLst/>
              <a:cxnLst/>
              <a:rect l="l" t="t" r="r" b="b"/>
              <a:pathLst>
                <a:path w="261242" h="195927">
                  <a:moveTo>
                    <a:pt x="185339" y="16328"/>
                  </a:moveTo>
                  <a:lnTo>
                    <a:pt x="240831" y="16328"/>
                  </a:lnTo>
                  <a:cubicBezTo>
                    <a:pt x="242005" y="16355"/>
                    <a:pt x="242973" y="16748"/>
                    <a:pt x="243733" y="17508"/>
                  </a:cubicBezTo>
                  <a:cubicBezTo>
                    <a:pt x="244493" y="18268"/>
                    <a:pt x="244886" y="19236"/>
                    <a:pt x="244913" y="20411"/>
                  </a:cubicBezTo>
                  <a:lnTo>
                    <a:pt x="244913" y="75902"/>
                  </a:lnTo>
                  <a:cubicBezTo>
                    <a:pt x="244788" y="77749"/>
                    <a:pt x="243954" y="78999"/>
                    <a:pt x="242409" y="79649"/>
                  </a:cubicBezTo>
                  <a:cubicBezTo>
                    <a:pt x="240865" y="80301"/>
                    <a:pt x="239361" y="79987"/>
                    <a:pt x="237897" y="78709"/>
                  </a:cubicBezTo>
                  <a:lnTo>
                    <a:pt x="222461" y="63273"/>
                  </a:lnTo>
                  <a:lnTo>
                    <a:pt x="141711" y="144023"/>
                  </a:lnTo>
                  <a:cubicBezTo>
                    <a:pt x="140845" y="144852"/>
                    <a:pt x="139867" y="145267"/>
                    <a:pt x="138777" y="145267"/>
                  </a:cubicBezTo>
                  <a:cubicBezTo>
                    <a:pt x="137688" y="145267"/>
                    <a:pt x="136710" y="144852"/>
                    <a:pt x="135843" y="144023"/>
                  </a:cubicBezTo>
                  <a:lnTo>
                    <a:pt x="106120" y="114300"/>
                  </a:lnTo>
                  <a:lnTo>
                    <a:pt x="53052" y="167368"/>
                  </a:lnTo>
                  <a:lnTo>
                    <a:pt x="28559" y="142875"/>
                  </a:lnTo>
                  <a:lnTo>
                    <a:pt x="103186" y="68248"/>
                  </a:lnTo>
                  <a:cubicBezTo>
                    <a:pt x="104052" y="67419"/>
                    <a:pt x="105030" y="67005"/>
                    <a:pt x="106120" y="67005"/>
                  </a:cubicBezTo>
                  <a:cubicBezTo>
                    <a:pt x="107210" y="67005"/>
                    <a:pt x="108188" y="67419"/>
                    <a:pt x="109054" y="68248"/>
                  </a:cubicBezTo>
                  <a:lnTo>
                    <a:pt x="138777" y="97971"/>
                  </a:lnTo>
                  <a:lnTo>
                    <a:pt x="197968" y="38780"/>
                  </a:lnTo>
                  <a:lnTo>
                    <a:pt x="182533" y="23345"/>
                  </a:lnTo>
                  <a:cubicBezTo>
                    <a:pt x="181254" y="21880"/>
                    <a:pt x="180941" y="20376"/>
                    <a:pt x="181592" y="18832"/>
                  </a:cubicBezTo>
                  <a:cubicBezTo>
                    <a:pt x="182243" y="17288"/>
                    <a:pt x="183492" y="16453"/>
                    <a:pt x="185339" y="16328"/>
                  </a:cubicBezTo>
                  <a:close/>
                  <a:moveTo>
                    <a:pt x="0" y="0"/>
                  </a:moveTo>
                  <a:lnTo>
                    <a:pt x="16313" y="0"/>
                  </a:lnTo>
                  <a:lnTo>
                    <a:pt x="16313" y="179614"/>
                  </a:lnTo>
                  <a:lnTo>
                    <a:pt x="261242" y="179614"/>
                  </a:lnTo>
                  <a:lnTo>
                    <a:pt x="261242" y="195927"/>
                  </a:lnTo>
                  <a:lnTo>
                    <a:pt x="0" y="19592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F0361DB7-E79E-4B8E-A265-DD3157431046}"/>
              </a:ext>
            </a:extLst>
          </p:cNvPr>
          <p:cNvGrpSpPr/>
          <p:nvPr/>
        </p:nvGrpSpPr>
        <p:grpSpPr>
          <a:xfrm>
            <a:off x="4903128" y="5375302"/>
            <a:ext cx="974330" cy="974327"/>
            <a:chOff x="388240" y="4090869"/>
            <a:chExt cx="974330" cy="974327"/>
          </a:xfrm>
        </p:grpSpPr>
        <p:sp>
          <p:nvSpPr>
            <p:cNvPr id="52" name="Freeform: Shape 111">
              <a:extLst>
                <a:ext uri="{FF2B5EF4-FFF2-40B4-BE49-F238E27FC236}">
                  <a16:creationId xmlns:a16="http://schemas.microsoft.com/office/drawing/2014/main" id="{77707C96-DA54-45E4-B666-A60333774014}"/>
                </a:ext>
              </a:extLst>
            </p:cNvPr>
            <p:cNvSpPr/>
            <p:nvPr/>
          </p:nvSpPr>
          <p:spPr>
            <a:xfrm>
              <a:off x="388240" y="4090869"/>
              <a:ext cx="974330" cy="974327"/>
            </a:xfrm>
            <a:custGeom>
              <a:avLst/>
              <a:gdLst/>
              <a:ahLst/>
              <a:cxnLst/>
              <a:rect l="l" t="t" r="r" b="b"/>
              <a:pathLst>
                <a:path w="195927" h="195927">
                  <a:moveTo>
                    <a:pt x="97964" y="0"/>
                  </a:moveTo>
                  <a:cubicBezTo>
                    <a:pt x="116200" y="208"/>
                    <a:pt x="132679" y="4667"/>
                    <a:pt x="147399" y="13379"/>
                  </a:cubicBezTo>
                  <a:cubicBezTo>
                    <a:pt x="162120" y="22090"/>
                    <a:pt x="173837" y="33807"/>
                    <a:pt x="182548" y="48528"/>
                  </a:cubicBezTo>
                  <a:cubicBezTo>
                    <a:pt x="191260" y="63248"/>
                    <a:pt x="195719" y="79727"/>
                    <a:pt x="195927" y="97963"/>
                  </a:cubicBezTo>
                  <a:cubicBezTo>
                    <a:pt x="195719" y="116199"/>
                    <a:pt x="191260" y="132677"/>
                    <a:pt x="182548" y="147398"/>
                  </a:cubicBezTo>
                  <a:cubicBezTo>
                    <a:pt x="173837" y="162119"/>
                    <a:pt x="162120" y="173836"/>
                    <a:pt x="147399" y="182547"/>
                  </a:cubicBezTo>
                  <a:cubicBezTo>
                    <a:pt x="132679" y="191259"/>
                    <a:pt x="116200" y="195719"/>
                    <a:pt x="97964" y="195927"/>
                  </a:cubicBezTo>
                  <a:cubicBezTo>
                    <a:pt x="79728" y="195719"/>
                    <a:pt x="63250" y="191259"/>
                    <a:pt x="48529" y="182547"/>
                  </a:cubicBezTo>
                  <a:cubicBezTo>
                    <a:pt x="33808" y="173836"/>
                    <a:pt x="22091" y="162119"/>
                    <a:pt x="13380" y="147398"/>
                  </a:cubicBezTo>
                  <a:cubicBezTo>
                    <a:pt x="4668" y="132677"/>
                    <a:pt x="208" y="116199"/>
                    <a:pt x="0" y="97963"/>
                  </a:cubicBezTo>
                  <a:cubicBezTo>
                    <a:pt x="208" y="79727"/>
                    <a:pt x="4668" y="63248"/>
                    <a:pt x="13380" y="48528"/>
                  </a:cubicBezTo>
                  <a:cubicBezTo>
                    <a:pt x="22091" y="33807"/>
                    <a:pt x="33808" y="22090"/>
                    <a:pt x="48529" y="13379"/>
                  </a:cubicBezTo>
                  <a:cubicBezTo>
                    <a:pt x="63250" y="4667"/>
                    <a:pt x="79728" y="208"/>
                    <a:pt x="97964" y="0"/>
                  </a:cubicBezTo>
                  <a:close/>
                </a:path>
              </a:pathLst>
            </a:custGeom>
            <a:solidFill>
              <a:srgbClr val="18A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Freeform: Shape 161">
              <a:extLst>
                <a:ext uri="{FF2B5EF4-FFF2-40B4-BE49-F238E27FC236}">
                  <a16:creationId xmlns:a16="http://schemas.microsoft.com/office/drawing/2014/main" id="{38FE15EA-9A5F-48ED-8AB8-D0DC44BE1A1F}"/>
                </a:ext>
              </a:extLst>
            </p:cNvPr>
            <p:cNvSpPr/>
            <p:nvPr/>
          </p:nvSpPr>
          <p:spPr>
            <a:xfrm>
              <a:off x="585422" y="4305473"/>
              <a:ext cx="580402" cy="545117"/>
            </a:xfrm>
            <a:custGeom>
              <a:avLst/>
              <a:gdLst/>
              <a:ahLst/>
              <a:cxnLst/>
              <a:rect l="l" t="t" r="r" b="b"/>
              <a:pathLst>
                <a:path w="261241" h="195927">
                  <a:moveTo>
                    <a:pt x="48986" y="97971"/>
                  </a:moveTo>
                  <a:lnTo>
                    <a:pt x="81627" y="97971"/>
                  </a:lnTo>
                  <a:lnTo>
                    <a:pt x="81627" y="163286"/>
                  </a:lnTo>
                  <a:lnTo>
                    <a:pt x="48986" y="163286"/>
                  </a:lnTo>
                  <a:close/>
                  <a:moveTo>
                    <a:pt x="146957" y="65314"/>
                  </a:moveTo>
                  <a:lnTo>
                    <a:pt x="179598" y="65314"/>
                  </a:lnTo>
                  <a:lnTo>
                    <a:pt x="179598" y="163286"/>
                  </a:lnTo>
                  <a:lnTo>
                    <a:pt x="146957" y="163286"/>
                  </a:lnTo>
                  <a:close/>
                  <a:moveTo>
                    <a:pt x="97972" y="32657"/>
                  </a:moveTo>
                  <a:lnTo>
                    <a:pt x="130613" y="32657"/>
                  </a:lnTo>
                  <a:lnTo>
                    <a:pt x="130613" y="163286"/>
                  </a:lnTo>
                  <a:lnTo>
                    <a:pt x="97972" y="163286"/>
                  </a:lnTo>
                  <a:close/>
                  <a:moveTo>
                    <a:pt x="195943" y="16328"/>
                  </a:moveTo>
                  <a:lnTo>
                    <a:pt x="228584" y="16328"/>
                  </a:lnTo>
                  <a:lnTo>
                    <a:pt x="228584" y="163286"/>
                  </a:lnTo>
                  <a:lnTo>
                    <a:pt x="195943" y="163286"/>
                  </a:lnTo>
                  <a:close/>
                  <a:moveTo>
                    <a:pt x="0" y="0"/>
                  </a:moveTo>
                  <a:lnTo>
                    <a:pt x="16313" y="0"/>
                  </a:lnTo>
                  <a:lnTo>
                    <a:pt x="16313" y="179614"/>
                  </a:lnTo>
                  <a:lnTo>
                    <a:pt x="261241" y="179614"/>
                  </a:lnTo>
                  <a:lnTo>
                    <a:pt x="261241" y="195927"/>
                  </a:lnTo>
                  <a:lnTo>
                    <a:pt x="0" y="19592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tr-TR"/>
            </a:p>
          </p:txBody>
        </p:sp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A60CA78E-D876-4C0C-9089-DF3502C5D05F}"/>
              </a:ext>
            </a:extLst>
          </p:cNvPr>
          <p:cNvGrpSpPr/>
          <p:nvPr/>
        </p:nvGrpSpPr>
        <p:grpSpPr>
          <a:xfrm>
            <a:off x="8934058" y="5315464"/>
            <a:ext cx="977342" cy="977339"/>
            <a:chOff x="392338" y="5357012"/>
            <a:chExt cx="977342" cy="977339"/>
          </a:xfrm>
        </p:grpSpPr>
        <p:sp>
          <p:nvSpPr>
            <p:cNvPr id="55" name="Freeform: Shape 111">
              <a:extLst>
                <a:ext uri="{FF2B5EF4-FFF2-40B4-BE49-F238E27FC236}">
                  <a16:creationId xmlns:a16="http://schemas.microsoft.com/office/drawing/2014/main" id="{BE532A7E-4BDF-483D-BE93-4A6C40B7DEA1}"/>
                </a:ext>
              </a:extLst>
            </p:cNvPr>
            <p:cNvSpPr/>
            <p:nvPr/>
          </p:nvSpPr>
          <p:spPr>
            <a:xfrm>
              <a:off x="392338" y="5357012"/>
              <a:ext cx="977342" cy="977339"/>
            </a:xfrm>
            <a:custGeom>
              <a:avLst/>
              <a:gdLst/>
              <a:ahLst/>
              <a:cxnLst/>
              <a:rect l="l" t="t" r="r" b="b"/>
              <a:pathLst>
                <a:path w="195927" h="195927">
                  <a:moveTo>
                    <a:pt x="97964" y="0"/>
                  </a:moveTo>
                  <a:cubicBezTo>
                    <a:pt x="116200" y="208"/>
                    <a:pt x="132679" y="4667"/>
                    <a:pt x="147399" y="13379"/>
                  </a:cubicBezTo>
                  <a:cubicBezTo>
                    <a:pt x="162120" y="22090"/>
                    <a:pt x="173837" y="33807"/>
                    <a:pt x="182548" y="48528"/>
                  </a:cubicBezTo>
                  <a:cubicBezTo>
                    <a:pt x="191260" y="63248"/>
                    <a:pt x="195719" y="79727"/>
                    <a:pt x="195927" y="97963"/>
                  </a:cubicBezTo>
                  <a:cubicBezTo>
                    <a:pt x="195719" y="116199"/>
                    <a:pt x="191260" y="132677"/>
                    <a:pt x="182548" y="147398"/>
                  </a:cubicBezTo>
                  <a:cubicBezTo>
                    <a:pt x="173837" y="162119"/>
                    <a:pt x="162120" y="173836"/>
                    <a:pt x="147399" y="182547"/>
                  </a:cubicBezTo>
                  <a:cubicBezTo>
                    <a:pt x="132679" y="191259"/>
                    <a:pt x="116200" y="195719"/>
                    <a:pt x="97964" y="195927"/>
                  </a:cubicBezTo>
                  <a:cubicBezTo>
                    <a:pt x="79728" y="195719"/>
                    <a:pt x="63250" y="191259"/>
                    <a:pt x="48529" y="182547"/>
                  </a:cubicBezTo>
                  <a:cubicBezTo>
                    <a:pt x="33808" y="173836"/>
                    <a:pt x="22091" y="162119"/>
                    <a:pt x="13380" y="147398"/>
                  </a:cubicBezTo>
                  <a:cubicBezTo>
                    <a:pt x="4668" y="132677"/>
                    <a:pt x="208" y="116199"/>
                    <a:pt x="0" y="97963"/>
                  </a:cubicBezTo>
                  <a:cubicBezTo>
                    <a:pt x="208" y="79727"/>
                    <a:pt x="4668" y="63248"/>
                    <a:pt x="13380" y="48528"/>
                  </a:cubicBezTo>
                  <a:cubicBezTo>
                    <a:pt x="22091" y="33807"/>
                    <a:pt x="33808" y="22090"/>
                    <a:pt x="48529" y="13379"/>
                  </a:cubicBezTo>
                  <a:cubicBezTo>
                    <a:pt x="63250" y="4667"/>
                    <a:pt x="79728" y="208"/>
                    <a:pt x="97964" y="0"/>
                  </a:cubicBezTo>
                  <a:close/>
                </a:path>
              </a:pathLst>
            </a:custGeom>
            <a:solidFill>
              <a:srgbClr val="9FBD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56" name="Freeform: Shape 24">
              <a:extLst>
                <a:ext uri="{FF2B5EF4-FFF2-40B4-BE49-F238E27FC236}">
                  <a16:creationId xmlns:a16="http://schemas.microsoft.com/office/drawing/2014/main" id="{8C671107-BCF5-4801-AB47-E1FB1FD8E0F1}"/>
                </a:ext>
              </a:extLst>
            </p:cNvPr>
            <p:cNvSpPr/>
            <p:nvPr/>
          </p:nvSpPr>
          <p:spPr>
            <a:xfrm>
              <a:off x="585422" y="5545388"/>
              <a:ext cx="534682" cy="540189"/>
            </a:xfrm>
            <a:custGeom>
              <a:avLst/>
              <a:gdLst/>
              <a:ahLst/>
              <a:cxnLst/>
              <a:rect l="l" t="t" r="r" b="b"/>
              <a:pathLst>
                <a:path w="228584" h="195927">
                  <a:moveTo>
                    <a:pt x="4080" y="163286"/>
                  </a:moveTo>
                  <a:lnTo>
                    <a:pt x="28561" y="163286"/>
                  </a:lnTo>
                  <a:cubicBezTo>
                    <a:pt x="29735" y="163312"/>
                    <a:pt x="30702" y="163705"/>
                    <a:pt x="31462" y="164465"/>
                  </a:cubicBezTo>
                  <a:cubicBezTo>
                    <a:pt x="32221" y="165225"/>
                    <a:pt x="32615" y="166192"/>
                    <a:pt x="32641" y="167366"/>
                  </a:cubicBezTo>
                  <a:lnTo>
                    <a:pt x="32641" y="191847"/>
                  </a:lnTo>
                  <a:cubicBezTo>
                    <a:pt x="32615" y="193021"/>
                    <a:pt x="32221" y="193988"/>
                    <a:pt x="31462" y="194747"/>
                  </a:cubicBezTo>
                  <a:cubicBezTo>
                    <a:pt x="30702" y="195507"/>
                    <a:pt x="29735" y="195900"/>
                    <a:pt x="28561" y="195927"/>
                  </a:cubicBezTo>
                  <a:lnTo>
                    <a:pt x="4080" y="195927"/>
                  </a:lnTo>
                  <a:cubicBezTo>
                    <a:pt x="2906" y="195900"/>
                    <a:pt x="1939" y="195507"/>
                    <a:pt x="1179" y="194747"/>
                  </a:cubicBezTo>
                  <a:cubicBezTo>
                    <a:pt x="420" y="193988"/>
                    <a:pt x="27" y="193021"/>
                    <a:pt x="0" y="191847"/>
                  </a:cubicBezTo>
                  <a:lnTo>
                    <a:pt x="0" y="167366"/>
                  </a:lnTo>
                  <a:cubicBezTo>
                    <a:pt x="27" y="166192"/>
                    <a:pt x="420" y="165225"/>
                    <a:pt x="1179" y="164465"/>
                  </a:cubicBezTo>
                  <a:cubicBezTo>
                    <a:pt x="1939" y="163705"/>
                    <a:pt x="2906" y="163312"/>
                    <a:pt x="4080" y="163286"/>
                  </a:cubicBezTo>
                  <a:close/>
                  <a:moveTo>
                    <a:pt x="53066" y="146957"/>
                  </a:moveTo>
                  <a:lnTo>
                    <a:pt x="77547" y="146957"/>
                  </a:lnTo>
                  <a:cubicBezTo>
                    <a:pt x="78721" y="146984"/>
                    <a:pt x="79688" y="147377"/>
                    <a:pt x="80447" y="148137"/>
                  </a:cubicBezTo>
                  <a:cubicBezTo>
                    <a:pt x="81207" y="148897"/>
                    <a:pt x="81600" y="149865"/>
                    <a:pt x="81627" y="151039"/>
                  </a:cubicBezTo>
                  <a:lnTo>
                    <a:pt x="81627" y="191847"/>
                  </a:lnTo>
                  <a:cubicBezTo>
                    <a:pt x="81600" y="193021"/>
                    <a:pt x="81207" y="193988"/>
                    <a:pt x="80447" y="194747"/>
                  </a:cubicBezTo>
                  <a:cubicBezTo>
                    <a:pt x="79688" y="195507"/>
                    <a:pt x="78721" y="195900"/>
                    <a:pt x="77547" y="195927"/>
                  </a:cubicBezTo>
                  <a:lnTo>
                    <a:pt x="53066" y="195927"/>
                  </a:lnTo>
                  <a:cubicBezTo>
                    <a:pt x="51892" y="195900"/>
                    <a:pt x="50925" y="195507"/>
                    <a:pt x="50165" y="194747"/>
                  </a:cubicBezTo>
                  <a:cubicBezTo>
                    <a:pt x="49405" y="193988"/>
                    <a:pt x="49012" y="193021"/>
                    <a:pt x="48986" y="191847"/>
                  </a:cubicBezTo>
                  <a:lnTo>
                    <a:pt x="48986" y="151039"/>
                  </a:lnTo>
                  <a:cubicBezTo>
                    <a:pt x="49012" y="149865"/>
                    <a:pt x="49405" y="148897"/>
                    <a:pt x="50165" y="148137"/>
                  </a:cubicBezTo>
                  <a:cubicBezTo>
                    <a:pt x="50925" y="147377"/>
                    <a:pt x="51892" y="146984"/>
                    <a:pt x="53066" y="146957"/>
                  </a:cubicBezTo>
                  <a:close/>
                  <a:moveTo>
                    <a:pt x="102052" y="114300"/>
                  </a:moveTo>
                  <a:lnTo>
                    <a:pt x="126532" y="114300"/>
                  </a:lnTo>
                  <a:cubicBezTo>
                    <a:pt x="127707" y="114326"/>
                    <a:pt x="128673" y="114720"/>
                    <a:pt x="129433" y="115480"/>
                  </a:cubicBezTo>
                  <a:cubicBezTo>
                    <a:pt x="130193" y="116240"/>
                    <a:pt x="130586" y="117207"/>
                    <a:pt x="130613" y="118382"/>
                  </a:cubicBezTo>
                  <a:lnTo>
                    <a:pt x="130613" y="191847"/>
                  </a:lnTo>
                  <a:cubicBezTo>
                    <a:pt x="130586" y="193021"/>
                    <a:pt x="130193" y="193988"/>
                    <a:pt x="129433" y="194747"/>
                  </a:cubicBezTo>
                  <a:cubicBezTo>
                    <a:pt x="128673" y="195507"/>
                    <a:pt x="127707" y="195900"/>
                    <a:pt x="126532" y="195927"/>
                  </a:cubicBezTo>
                  <a:lnTo>
                    <a:pt x="102052" y="195927"/>
                  </a:lnTo>
                  <a:cubicBezTo>
                    <a:pt x="100877" y="195900"/>
                    <a:pt x="99911" y="195507"/>
                    <a:pt x="99151" y="194747"/>
                  </a:cubicBezTo>
                  <a:cubicBezTo>
                    <a:pt x="98391" y="193988"/>
                    <a:pt x="97998" y="193021"/>
                    <a:pt x="97971" y="191847"/>
                  </a:cubicBezTo>
                  <a:lnTo>
                    <a:pt x="97971" y="118382"/>
                  </a:lnTo>
                  <a:cubicBezTo>
                    <a:pt x="97998" y="117207"/>
                    <a:pt x="98391" y="116240"/>
                    <a:pt x="99151" y="115480"/>
                  </a:cubicBezTo>
                  <a:cubicBezTo>
                    <a:pt x="99911" y="114720"/>
                    <a:pt x="100877" y="114326"/>
                    <a:pt x="102052" y="114300"/>
                  </a:cubicBezTo>
                  <a:close/>
                  <a:moveTo>
                    <a:pt x="151037" y="65314"/>
                  </a:moveTo>
                  <a:lnTo>
                    <a:pt x="175518" y="65314"/>
                  </a:lnTo>
                  <a:cubicBezTo>
                    <a:pt x="176692" y="65341"/>
                    <a:pt x="177659" y="65734"/>
                    <a:pt x="178419" y="66494"/>
                  </a:cubicBezTo>
                  <a:cubicBezTo>
                    <a:pt x="179179" y="67254"/>
                    <a:pt x="179572" y="68222"/>
                    <a:pt x="179598" y="69396"/>
                  </a:cubicBezTo>
                  <a:lnTo>
                    <a:pt x="179598" y="191847"/>
                  </a:lnTo>
                  <a:cubicBezTo>
                    <a:pt x="179572" y="193021"/>
                    <a:pt x="179179" y="193988"/>
                    <a:pt x="178419" y="194747"/>
                  </a:cubicBezTo>
                  <a:cubicBezTo>
                    <a:pt x="177659" y="195507"/>
                    <a:pt x="176692" y="195900"/>
                    <a:pt x="175518" y="195927"/>
                  </a:cubicBezTo>
                  <a:lnTo>
                    <a:pt x="151037" y="195927"/>
                  </a:lnTo>
                  <a:cubicBezTo>
                    <a:pt x="149863" y="195900"/>
                    <a:pt x="148896" y="195507"/>
                    <a:pt x="148137" y="194747"/>
                  </a:cubicBezTo>
                  <a:cubicBezTo>
                    <a:pt x="147377" y="193988"/>
                    <a:pt x="146984" y="193021"/>
                    <a:pt x="146957" y="191847"/>
                  </a:cubicBezTo>
                  <a:lnTo>
                    <a:pt x="146957" y="69396"/>
                  </a:lnTo>
                  <a:cubicBezTo>
                    <a:pt x="146984" y="68222"/>
                    <a:pt x="147377" y="67254"/>
                    <a:pt x="148137" y="66494"/>
                  </a:cubicBezTo>
                  <a:cubicBezTo>
                    <a:pt x="148896" y="65734"/>
                    <a:pt x="149863" y="65341"/>
                    <a:pt x="151037" y="65314"/>
                  </a:cubicBezTo>
                  <a:close/>
                  <a:moveTo>
                    <a:pt x="200023" y="0"/>
                  </a:moveTo>
                  <a:lnTo>
                    <a:pt x="224504" y="0"/>
                  </a:lnTo>
                  <a:cubicBezTo>
                    <a:pt x="225678" y="27"/>
                    <a:pt x="226645" y="420"/>
                    <a:pt x="227405" y="1180"/>
                  </a:cubicBezTo>
                  <a:cubicBezTo>
                    <a:pt x="228164" y="1940"/>
                    <a:pt x="228557" y="2907"/>
                    <a:pt x="228584" y="4082"/>
                  </a:cubicBezTo>
                  <a:lnTo>
                    <a:pt x="228584" y="191847"/>
                  </a:lnTo>
                  <a:cubicBezTo>
                    <a:pt x="228557" y="193021"/>
                    <a:pt x="228164" y="193988"/>
                    <a:pt x="227405" y="194747"/>
                  </a:cubicBezTo>
                  <a:cubicBezTo>
                    <a:pt x="226645" y="195507"/>
                    <a:pt x="225678" y="195900"/>
                    <a:pt x="224504" y="195927"/>
                  </a:cubicBezTo>
                  <a:lnTo>
                    <a:pt x="200023" y="195927"/>
                  </a:lnTo>
                  <a:cubicBezTo>
                    <a:pt x="198849" y="195900"/>
                    <a:pt x="197882" y="195507"/>
                    <a:pt x="197122" y="194747"/>
                  </a:cubicBezTo>
                  <a:cubicBezTo>
                    <a:pt x="196363" y="193988"/>
                    <a:pt x="195969" y="193021"/>
                    <a:pt x="195943" y="191847"/>
                  </a:cubicBezTo>
                  <a:lnTo>
                    <a:pt x="195943" y="4082"/>
                  </a:lnTo>
                  <a:cubicBezTo>
                    <a:pt x="195969" y="2907"/>
                    <a:pt x="196363" y="1940"/>
                    <a:pt x="197122" y="1180"/>
                  </a:cubicBezTo>
                  <a:cubicBezTo>
                    <a:pt x="197882" y="420"/>
                    <a:pt x="198849" y="27"/>
                    <a:pt x="20002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58594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7CA0B-A08F-4F2D-8529-27D9EBCC3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6316" y="1020549"/>
            <a:ext cx="10080299" cy="717974"/>
          </a:xfrm>
        </p:spPr>
        <p:txBody>
          <a:bodyPr>
            <a:noAutofit/>
          </a:bodyPr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Big Data Project – Basic Concept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  <a:p>
            <a:endParaRPr lang="pl-PL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42876-F35E-4586-B527-89FB87F5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33" y="1950707"/>
            <a:ext cx="8287508" cy="42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9CA67-8235-462B-997C-C58D5E4C5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01810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First Challenge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8C45EAE-5BDB-4609-A3E1-F28A461FCAD6}"/>
              </a:ext>
            </a:extLst>
          </p:cNvPr>
          <p:cNvSpPr txBox="1">
            <a:spLocks/>
          </p:cNvSpPr>
          <p:nvPr/>
        </p:nvSpPr>
        <p:spPr>
          <a:xfrm>
            <a:off x="941478" y="1983522"/>
            <a:ext cx="4783580" cy="7179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300">
                <a:solidFill>
                  <a:schemeClr val="tx1"/>
                </a:solidFill>
                <a:latin typeface="Malleable-FP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Loading Data - Ingest </a:t>
            </a:r>
            <a:endParaRPr lang="pl-PL" sz="3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35232B9-0100-4020-B556-46A5CFF38A2B}"/>
              </a:ext>
            </a:extLst>
          </p:cNvPr>
          <p:cNvSpPr/>
          <p:nvPr/>
        </p:nvSpPr>
        <p:spPr>
          <a:xfrm>
            <a:off x="1362132" y="3275837"/>
            <a:ext cx="1628078" cy="2309481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Oracle</a:t>
            </a:r>
            <a:endParaRPr lang="pl-P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B8EBDC-E1B6-4BF1-AA53-421E4B7BE4DB}"/>
              </a:ext>
            </a:extLst>
          </p:cNvPr>
          <p:cNvSpPr/>
          <p:nvPr/>
        </p:nvSpPr>
        <p:spPr>
          <a:xfrm>
            <a:off x="3061610" y="4181256"/>
            <a:ext cx="3531367" cy="579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6E518-A771-433D-A67E-6A41FC63F89C}"/>
              </a:ext>
            </a:extLst>
          </p:cNvPr>
          <p:cNvSpPr txBox="1"/>
          <p:nvPr/>
        </p:nvSpPr>
        <p:spPr>
          <a:xfrm>
            <a:off x="3801180" y="3684111"/>
            <a:ext cx="181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Incremental Load</a:t>
            </a:r>
            <a:endParaRPr lang="pl-P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30159E-E411-42D5-916A-96CCDFC33E0B}"/>
              </a:ext>
            </a:extLst>
          </p:cNvPr>
          <p:cNvGrpSpPr/>
          <p:nvPr/>
        </p:nvGrpSpPr>
        <p:grpSpPr>
          <a:xfrm>
            <a:off x="7541632" y="3501483"/>
            <a:ext cx="3533952" cy="1723527"/>
            <a:chOff x="8348431" y="3060683"/>
            <a:chExt cx="3533952" cy="17235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66B233-99AD-4D36-BA31-BD4C972A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31" y="3060683"/>
              <a:ext cx="439777" cy="4397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C9F61-BC96-4D51-84C6-8835C30DA2E5}"/>
                </a:ext>
              </a:extLst>
            </p:cNvPr>
            <p:cNvSpPr txBox="1"/>
            <p:nvPr/>
          </p:nvSpPr>
          <p:spPr>
            <a:xfrm>
              <a:off x="8788208" y="3102442"/>
              <a:ext cx="237603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Blob Storage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E6D65E6-5061-4E7E-A365-FAD65270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31" y="3669001"/>
              <a:ext cx="476948" cy="4769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7CF06D-5542-4652-86DB-85ECC5EC7FE0}"/>
                </a:ext>
              </a:extLst>
            </p:cNvPr>
            <p:cNvSpPr txBox="1"/>
            <p:nvPr/>
          </p:nvSpPr>
          <p:spPr>
            <a:xfrm>
              <a:off x="8828077" y="3762179"/>
              <a:ext cx="29728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Azure Data </a:t>
              </a:r>
              <a:r>
                <a:rPr lang="en-GB" sz="15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Lake Storage  (Gen1)</a:t>
              </a:r>
              <a:endParaRPr lang="pl-PL" sz="1500" b="1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A08A28-841A-496D-87D7-73EDAE24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8431" y="4254693"/>
              <a:ext cx="255840" cy="3072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B80FFC-FE5E-4690-B601-A9175CF6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993" y="4476991"/>
              <a:ext cx="255840" cy="307219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8980AE-2C1E-41B4-A183-A2E8B9DB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7694" y="4437103"/>
              <a:ext cx="379219" cy="22230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537CEC-5FB6-4C1D-ACF7-755E018F78CF}"/>
                </a:ext>
              </a:extLst>
            </p:cNvPr>
            <p:cNvSpPr txBox="1"/>
            <p:nvPr/>
          </p:nvSpPr>
          <p:spPr>
            <a:xfrm>
              <a:off x="8909555" y="4376776"/>
              <a:ext cx="29728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>
                <a:lnSpc>
                  <a:spcPct val="90000"/>
                </a:lnSpc>
                <a:defRPr/>
              </a:pPr>
              <a:r>
                <a:rPr lang="pl-PL" sz="1500" b="1" kern="0" dirty="0">
                  <a:solidFill>
                    <a:srgbClr val="FF7100"/>
                  </a:solidFill>
                </a:rPr>
                <a:t>Azure Data </a:t>
              </a:r>
              <a:r>
                <a:rPr lang="en-GB" sz="1500" b="1" kern="0" dirty="0">
                  <a:solidFill>
                    <a:srgbClr val="FF7100"/>
                  </a:solidFill>
                </a:rPr>
                <a:t>Lake Storage  (Gen2)</a:t>
              </a:r>
              <a:endParaRPr lang="pl-PL" sz="1500" b="1" kern="0" dirty="0">
                <a:solidFill>
                  <a:srgbClr val="FF7100"/>
                </a:solidFill>
              </a:endParaRPr>
            </a:p>
          </p:txBody>
        </p:sp>
      </p:grpSp>
      <p:sp>
        <p:nvSpPr>
          <p:cNvPr id="21" name="Cloud 20">
            <a:extLst>
              <a:ext uri="{FF2B5EF4-FFF2-40B4-BE49-F238E27FC236}">
                <a16:creationId xmlns:a16="http://schemas.microsoft.com/office/drawing/2014/main" id="{E21A0641-2584-4B9D-B0B7-6674B179465C}"/>
              </a:ext>
            </a:extLst>
          </p:cNvPr>
          <p:cNvSpPr/>
          <p:nvPr/>
        </p:nvSpPr>
        <p:spPr>
          <a:xfrm>
            <a:off x="6745619" y="2642256"/>
            <a:ext cx="5050325" cy="3747393"/>
          </a:xfrm>
          <a:prstGeom prst="cloud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202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DB88-0592-46E2-BE5E-DE4F15912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11050468" cy="957299"/>
          </a:xfrm>
        </p:spPr>
        <p:txBody>
          <a:bodyPr/>
          <a:lstStyle/>
          <a:p>
            <a:r>
              <a:rPr lang="en-US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Data Integration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FDE26-A66C-4637-859C-AB014880CB7B}"/>
              </a:ext>
            </a:extLst>
          </p:cNvPr>
          <p:cNvSpPr/>
          <p:nvPr/>
        </p:nvSpPr>
        <p:spPr>
          <a:xfrm>
            <a:off x="1018477" y="2053239"/>
            <a:ext cx="10210801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5F00"/>
                </a:solidFill>
                <a:latin typeface="Euphemia"/>
              </a:rPr>
              <a:t>SSIS –SQL Server Integration Services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Part of SQL Server 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ETL to/from SQL Server/Data Warehouse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Rich designer (and other tools e.g. BIML)</a:t>
            </a:r>
          </a:p>
          <a:p>
            <a:pPr marL="571500" lvl="1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465562"/>
                </a:solidFill>
                <a:latin typeface="Euphemia"/>
              </a:rPr>
              <a:t>Azure Feature Pack for Integration Services</a:t>
            </a:r>
          </a:p>
          <a:p>
            <a:pPr marL="1143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5F00"/>
                </a:solidFill>
                <a:latin typeface="Euphemia"/>
              </a:rPr>
              <a:t>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244512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9CA67-8235-462B-997C-C58D5E4C57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018106" cy="957299"/>
          </a:xfrm>
        </p:spPr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Azure Data Factory (V2)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4488F-082C-40B2-98C2-B3C66563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1" y="2065967"/>
            <a:ext cx="11045247" cy="35432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078DD5-6C3D-43D1-A86E-2039B4C2C149}"/>
              </a:ext>
            </a:extLst>
          </p:cNvPr>
          <p:cNvSpPr/>
          <p:nvPr/>
        </p:nvSpPr>
        <p:spPr>
          <a:xfrm>
            <a:off x="4448538" y="5860433"/>
            <a:ext cx="7315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>
                <a:hlinkClick r:id="rId4"/>
              </a:rPr>
              <a:t>https://azure.microsoft.com/en-us/services/data-factory/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0430690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P_Brand">
    <a:dk1>
      <a:sysClr val="windowText" lastClr="000000"/>
    </a:dk1>
    <a:lt1>
      <a:srgbClr val="FFFFFF"/>
    </a:lt1>
    <a:dk2>
      <a:srgbClr val="FFFFFF"/>
    </a:dk2>
    <a:lt2>
      <a:srgbClr val="262626"/>
    </a:lt2>
    <a:accent1>
      <a:srgbClr val="FFA000"/>
    </a:accent1>
    <a:accent2>
      <a:srgbClr val="FF5F00"/>
    </a:accent2>
    <a:accent3>
      <a:srgbClr val="00B9E7"/>
    </a:accent3>
    <a:accent4>
      <a:srgbClr val="3777BC"/>
    </a:accent4>
    <a:accent5>
      <a:srgbClr val="A44082"/>
    </a:accent5>
    <a:accent6>
      <a:srgbClr val="5E2E86"/>
    </a:accent6>
    <a:hlink>
      <a:srgbClr val="FF5F0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26107</TotalTime>
  <Words>1234</Words>
  <Application>Microsoft Office PowerPoint</Application>
  <PresentationFormat>Widescreen</PresentationFormat>
  <Paragraphs>283</Paragraphs>
  <Slides>42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Bahnschrift SemiBold</vt:lpstr>
      <vt:lpstr>Calibri</vt:lpstr>
      <vt:lpstr>Calibri Light</vt:lpstr>
      <vt:lpstr>Euphemia</vt:lpstr>
      <vt:lpstr>Malleable-FP</vt:lpstr>
      <vt:lpstr>Malleable-FP Thin</vt:lpstr>
      <vt:lpstr>segoe-ui_normal</vt:lpstr>
      <vt:lpstr>Wingdings</vt:lpstr>
      <vt:lpstr>COVER</vt:lpstr>
      <vt:lpstr>CONTENT</vt:lpstr>
      <vt:lpstr>1_COVER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Sitko</dc:creator>
  <cp:lastModifiedBy>tkrawczyk</cp:lastModifiedBy>
  <cp:revision>579</cp:revision>
  <dcterms:created xsi:type="dcterms:W3CDTF">2016-06-22T10:14:21Z</dcterms:created>
  <dcterms:modified xsi:type="dcterms:W3CDTF">2019-04-26T11:39:23Z</dcterms:modified>
</cp:coreProperties>
</file>